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0287000" cy="18288000"/>
  <p:embeddedFontLst>
    <p:embeddedFont>
      <p:font typeface="Pretendard" panose="02000503000000020004" pitchFamily="2" charset="-127"/>
      <p:regular r:id="rId15"/>
      <p:bold r:id="rId16"/>
    </p:embeddedFont>
    <p:embeddedFont>
      <p:font typeface="Pretendard Black" panose="02000A03000000020004" pitchFamily="2" charset="-127"/>
      <p:bold r:id="rId17"/>
    </p:embeddedFont>
    <p:embeddedFont>
      <p:font typeface="Pretendard Bold" panose="02000803000000020004" pitchFamily="2" charset="-127"/>
      <p:bold r:id="rId18"/>
    </p:embeddedFont>
    <p:embeddedFont>
      <p:font typeface="Pretendard ExtraBold" panose="02000903000000020004" pitchFamily="2" charset="-127"/>
      <p:bold r:id="rId19"/>
    </p:embeddedFont>
    <p:embeddedFont>
      <p:font typeface="Pretendard Medium" panose="02000603000000020004" pitchFamily="2" charset="-127"/>
      <p:regular r:id="rId20"/>
    </p:embeddedFont>
    <p:embeddedFont>
      <p:font typeface="Pretendard Regular" panose="02000503000000020004" pitchFamily="2" charset="-127"/>
      <p:regular r:id="rId21"/>
    </p:embeddedFont>
    <p:embeddedFont>
      <p:font typeface="Pretendard SemiBold" panose="02000703000000020004" pitchFamily="2" charset="-127"/>
      <p:bold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14.png"/><Relationship Id="rId3" Type="http://schemas.openxmlformats.org/officeDocument/2006/relationships/image" Target="../media/image65.png"/><Relationship Id="rId21" Type="http://schemas.openxmlformats.org/officeDocument/2006/relationships/image" Target="../media/image83.sv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8.sv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svg"/><Relationship Id="rId11" Type="http://schemas.openxmlformats.org/officeDocument/2006/relationships/image" Target="../media/image73.svg"/><Relationship Id="rId24" Type="http://schemas.openxmlformats.org/officeDocument/2006/relationships/image" Target="../media/image86.sv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10" Type="http://schemas.openxmlformats.org/officeDocument/2006/relationships/image" Target="../media/image72.png"/><Relationship Id="rId19" Type="http://schemas.openxmlformats.org/officeDocument/2006/relationships/image" Target="../media/image81.svg"/><Relationship Id="rId4" Type="http://schemas.openxmlformats.org/officeDocument/2006/relationships/image" Target="../media/image66.jpeg"/><Relationship Id="rId9" Type="http://schemas.openxmlformats.org/officeDocument/2006/relationships/image" Target="../media/image71.svg"/><Relationship Id="rId14" Type="http://schemas.openxmlformats.org/officeDocument/2006/relationships/image" Target="../media/image76.svg"/><Relationship Id="rId22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.png"/><Relationship Id="rId7" Type="http://schemas.openxmlformats.org/officeDocument/2006/relationships/image" Target="../media/image8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66.jpeg"/><Relationship Id="rId10" Type="http://schemas.openxmlformats.org/officeDocument/2006/relationships/image" Target="../media/image14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svg"/><Relationship Id="rId3" Type="http://schemas.openxmlformats.org/officeDocument/2006/relationships/image" Target="../media/image1.png"/><Relationship Id="rId7" Type="http://schemas.openxmlformats.org/officeDocument/2006/relationships/image" Target="../media/image92.jpeg"/><Relationship Id="rId12" Type="http://schemas.openxmlformats.org/officeDocument/2006/relationships/image" Target="../media/image97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svg"/><Relationship Id="rId11" Type="http://schemas.openxmlformats.org/officeDocument/2006/relationships/image" Target="../media/image96.sv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2.svg"/><Relationship Id="rId9" Type="http://schemas.openxmlformats.org/officeDocument/2006/relationships/image" Target="../media/image94.svg"/><Relationship Id="rId1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14.png"/><Relationship Id="rId5" Type="http://schemas.openxmlformats.org/officeDocument/2006/relationships/image" Target="../media/image35.png"/><Relationship Id="rId10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1.pn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5" Type="http://schemas.openxmlformats.org/officeDocument/2006/relationships/image" Target="../media/image60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svg"/><Relationship Id="rId23" Type="http://schemas.openxmlformats.org/officeDocument/2006/relationships/image" Target="../media/image58.sv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31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44.sv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svg"/><Relationship Id="rId3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CF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CK_ta0065a3803111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도형 1"/>
          <p:cNvSpPr>
            <a:spLocks/>
          </p:cNvSpPr>
          <p:nvPr/>
        </p:nvSpPr>
        <p:spPr>
          <a:xfrm>
            <a:off x="12538075" y="482600"/>
            <a:ext cx="4877435" cy="23876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sz="1575" spc="160">
                <a:solidFill>
                  <a:srgbClr val="FFFFFF"/>
                </a:solidFill>
                <a:latin typeface="Pretendard Medium" charset="0"/>
                <a:ea typeface="Pretendard Medium" charset="0"/>
                <a:sym typeface="나눔고딕" charset="0"/>
              </a:rPr>
              <a:t>2025 BUSINESS PROPOSAL PRESENTATION</a:t>
            </a:r>
            <a:endParaRPr lang="ko-KR" altLang="en-US" sz="1575">
              <a:solidFill>
                <a:srgbClr val="FFFFFF"/>
              </a:solidFill>
              <a:latin typeface="Pretendard Medium" charset="0"/>
              <a:ea typeface="Pretendard Medium" charset="0"/>
              <a:sym typeface="나눔고딕" charset="0"/>
            </a:endParaRPr>
          </a:p>
        </p:txBody>
      </p:sp>
      <p:pic>
        <p:nvPicPr>
          <p:cNvPr id="10" name="그림 2" descr="/Users/isuhyeong/Library/Group Containers/L48J367XN4.com.infraware.PolarisOffice/EngineTemp/83245/fImage389202908818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5" y="4026534"/>
            <a:ext cx="5928360" cy="2146300"/>
          </a:xfrm>
          <a:prstGeom prst="rect">
            <a:avLst/>
          </a:prstGeom>
          <a:noFill/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BD6A4640-1A0E-4370-A1B7-ACD48AEBBE7F}"/>
              </a:ext>
            </a:extLst>
          </p:cNvPr>
          <p:cNvGrpSpPr>
            <a:grpSpLocks noChangeAspect="1"/>
          </p:cNvGrpSpPr>
          <p:nvPr/>
        </p:nvGrpSpPr>
        <p:grpSpPr>
          <a:xfrm>
            <a:off x="353079" y="211835"/>
            <a:ext cx="2791904" cy="640119"/>
            <a:chOff x="426994" y="211835"/>
            <a:chExt cx="3490381" cy="80026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4A9BF8E-80F7-4A61-BC7E-42A981FE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994" y="211835"/>
              <a:ext cx="3490381" cy="562681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14743E9-97BB-47F7-A4A9-FF7F71235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7459" y="774520"/>
              <a:ext cx="3276000" cy="2375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CK_pc0020797421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Rectangle 1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8245" y="2162175"/>
            <a:ext cx="5324475" cy="3171825"/>
          </a:xfrm>
          <a:prstGeom prst="rect">
            <a:avLst/>
          </a:prstGeom>
        </p:spPr>
      </p:pic>
      <p:pic>
        <p:nvPicPr>
          <p:cNvPr id="5" name="Ellipse 8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74660" y="2351405"/>
            <a:ext cx="838200" cy="838200"/>
          </a:xfrm>
          <a:prstGeom prst="rect">
            <a:avLst/>
          </a:prstGeom>
        </p:spPr>
      </p:pic>
      <p:pic>
        <p:nvPicPr>
          <p:cNvPr id="6" name="Group 7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24215" y="2592070"/>
            <a:ext cx="352425" cy="352425"/>
          </a:xfrm>
          <a:prstGeom prst="rect">
            <a:avLst/>
          </a:prstGeom>
        </p:spPr>
      </p:pic>
      <p:pic>
        <p:nvPicPr>
          <p:cNvPr id="7" name="Rectangle 18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235440" y="2162175"/>
            <a:ext cx="5324475" cy="3171825"/>
          </a:xfrm>
          <a:prstGeom prst="rect">
            <a:avLst/>
          </a:prstGeom>
        </p:spPr>
      </p:pic>
      <p:pic>
        <p:nvPicPr>
          <p:cNvPr id="8" name="Ellipse 8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3571855" y="2351405"/>
            <a:ext cx="838200" cy="838200"/>
          </a:xfrm>
          <a:prstGeom prst="rect">
            <a:avLst/>
          </a:prstGeom>
        </p:spPr>
      </p:pic>
      <p:pic>
        <p:nvPicPr>
          <p:cNvPr id="9" name="Group 7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3821410" y="2592070"/>
            <a:ext cx="352425" cy="352425"/>
          </a:xfrm>
          <a:prstGeom prst="rect">
            <a:avLst/>
          </a:prstGeom>
        </p:spPr>
      </p:pic>
      <p:pic>
        <p:nvPicPr>
          <p:cNvPr id="10" name="Rectangle 18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235440" y="5528310"/>
            <a:ext cx="5324475" cy="3171825"/>
          </a:xfrm>
          <a:prstGeom prst="rect">
            <a:avLst/>
          </a:prstGeom>
        </p:spPr>
      </p:pic>
      <p:pic>
        <p:nvPicPr>
          <p:cNvPr id="11" name="Ellipse 8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3571855" y="5717540"/>
            <a:ext cx="838200" cy="838200"/>
          </a:xfrm>
          <a:prstGeom prst="rect">
            <a:avLst/>
          </a:prstGeom>
        </p:spPr>
      </p:pic>
      <p:pic>
        <p:nvPicPr>
          <p:cNvPr id="12" name="Group 7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3821410" y="5958205"/>
            <a:ext cx="352425" cy="352425"/>
          </a:xfrm>
          <a:prstGeom prst="rect">
            <a:avLst/>
          </a:prstGeom>
        </p:spPr>
      </p:pic>
      <p:pic>
        <p:nvPicPr>
          <p:cNvPr id="13" name="Rectangle 18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3738245" y="5528310"/>
            <a:ext cx="5324475" cy="3171825"/>
          </a:xfrm>
          <a:prstGeom prst="rect">
            <a:avLst/>
          </a:prstGeom>
        </p:spPr>
      </p:pic>
      <p:pic>
        <p:nvPicPr>
          <p:cNvPr id="14" name="Ellipse 8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8074660" y="5717540"/>
            <a:ext cx="838200" cy="838200"/>
          </a:xfrm>
          <a:prstGeom prst="rect">
            <a:avLst/>
          </a:prstGeom>
        </p:spPr>
      </p:pic>
      <p:pic>
        <p:nvPicPr>
          <p:cNvPr id="15" name="Group 7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8324215" y="5958205"/>
            <a:ext cx="352425" cy="352425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4116705" y="25901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72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722" dirty="0"/>
          </a:p>
        </p:txBody>
      </p:sp>
      <p:sp>
        <p:nvSpPr>
          <p:cNvPr id="18" name="Text 1"/>
          <p:cNvSpPr/>
          <p:nvPr/>
        </p:nvSpPr>
        <p:spPr>
          <a:xfrm>
            <a:off x="4116705" y="31908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03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2203" dirty="0"/>
          </a:p>
        </p:txBody>
      </p:sp>
      <p:sp>
        <p:nvSpPr>
          <p:cNvPr id="19" name="Text 2"/>
          <p:cNvSpPr/>
          <p:nvPr/>
        </p:nvSpPr>
        <p:spPr>
          <a:xfrm>
            <a:off x="9613900" y="25901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72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722" dirty="0"/>
          </a:p>
        </p:txBody>
      </p:sp>
      <p:sp>
        <p:nvSpPr>
          <p:cNvPr id="20" name="Text 3"/>
          <p:cNvSpPr/>
          <p:nvPr/>
        </p:nvSpPr>
        <p:spPr>
          <a:xfrm>
            <a:off x="9613900" y="31908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03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2203" dirty="0"/>
          </a:p>
        </p:txBody>
      </p:sp>
      <p:sp>
        <p:nvSpPr>
          <p:cNvPr id="21" name="Text 4"/>
          <p:cNvSpPr/>
          <p:nvPr/>
        </p:nvSpPr>
        <p:spPr>
          <a:xfrm>
            <a:off x="9613900" y="59556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72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722" dirty="0"/>
          </a:p>
        </p:txBody>
      </p:sp>
      <p:sp>
        <p:nvSpPr>
          <p:cNvPr id="22" name="Text 5"/>
          <p:cNvSpPr/>
          <p:nvPr/>
        </p:nvSpPr>
        <p:spPr>
          <a:xfrm>
            <a:off x="9613900" y="65563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03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2203" dirty="0"/>
          </a:p>
        </p:txBody>
      </p:sp>
      <p:sp>
        <p:nvSpPr>
          <p:cNvPr id="23" name="Text 6"/>
          <p:cNvSpPr/>
          <p:nvPr/>
        </p:nvSpPr>
        <p:spPr>
          <a:xfrm>
            <a:off x="4116705" y="59556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72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722" dirty="0"/>
          </a:p>
        </p:txBody>
      </p:sp>
      <p:sp>
        <p:nvSpPr>
          <p:cNvPr id="24" name="Text 7"/>
          <p:cNvSpPr/>
          <p:nvPr/>
        </p:nvSpPr>
        <p:spPr>
          <a:xfrm>
            <a:off x="4116705" y="65563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03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2203" dirty="0"/>
          </a:p>
        </p:txBody>
      </p:sp>
      <p:sp>
        <p:nvSpPr>
          <p:cNvPr id="25" name="Text 8"/>
          <p:cNvSpPr/>
          <p:nvPr/>
        </p:nvSpPr>
        <p:spPr>
          <a:xfrm>
            <a:off x="7048500" y="1219200"/>
            <a:ext cx="42862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입력해주세요.</a:t>
            </a:r>
            <a:endParaRPr lang="en-US" sz="3600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9C20A95C-3E6D-4AB8-B1AB-4B4FE76E6C6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29" name="그림 34">
            <a:extLst>
              <a:ext uri="{FF2B5EF4-FFF2-40B4-BE49-F238E27FC236}">
                <a16:creationId xmlns:a16="http://schemas.microsoft.com/office/drawing/2014/main" id="{46DED634-32F8-44E7-8ABE-A6D7351A92B4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5" y="473977"/>
            <a:ext cx="6838757" cy="297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CK_pc0020797421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Ellipse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95575" y="2381250"/>
            <a:ext cx="971550" cy="971550"/>
          </a:xfrm>
          <a:prstGeom prst="rect">
            <a:avLst/>
          </a:prstGeom>
        </p:spPr>
      </p:pic>
      <p:pic>
        <p:nvPicPr>
          <p:cNvPr id="5" name="Ellipse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95575" y="3886200"/>
            <a:ext cx="971550" cy="971550"/>
          </a:xfrm>
          <a:prstGeom prst="rect">
            <a:avLst/>
          </a:prstGeom>
        </p:spPr>
      </p:pic>
      <p:pic>
        <p:nvPicPr>
          <p:cNvPr id="6" name="Ellipse 1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95575" y="5524500"/>
            <a:ext cx="971550" cy="971550"/>
          </a:xfrm>
          <a:prstGeom prst="rect">
            <a:avLst/>
          </a:prstGeom>
        </p:spPr>
      </p:pic>
      <p:pic>
        <p:nvPicPr>
          <p:cNvPr id="7" name="Ellipse 1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95575" y="6934200"/>
            <a:ext cx="971550" cy="971550"/>
          </a:xfrm>
          <a:prstGeom prst="rect">
            <a:avLst/>
          </a:prstGeom>
        </p:spPr>
      </p:pic>
      <p:pic>
        <p:nvPicPr>
          <p:cNvPr id="8" name="Line 1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8325" y="3590925"/>
            <a:ext cx="14601825" cy="18415"/>
          </a:xfrm>
          <a:prstGeom prst="rect">
            <a:avLst/>
          </a:prstGeom>
        </p:spPr>
      </p:pic>
      <p:pic>
        <p:nvPicPr>
          <p:cNvPr id="9" name="Line 2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8325" y="5133975"/>
            <a:ext cx="14601825" cy="18415"/>
          </a:xfrm>
          <a:prstGeom prst="rect">
            <a:avLst/>
          </a:prstGeom>
        </p:spPr>
      </p:pic>
      <p:pic>
        <p:nvPicPr>
          <p:cNvPr id="10" name="Line 3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8325" y="6772275"/>
            <a:ext cx="14601825" cy="18415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4143375" y="2543175"/>
            <a:ext cx="115347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기존의 과학 이론 또는 기술과 차별화되는 창조적이고 원천적인 개념 제안, 이를 구현하는 방법론을 제시하는가?
새로운 과학 현상의 발견이나 원리를 규명하려는 연구인가?</a:t>
            </a:r>
            <a:endParaRPr lang="en-US" sz="2100" dirty="0"/>
          </a:p>
        </p:txBody>
      </p:sp>
      <p:sp>
        <p:nvSpPr>
          <p:cNvPr id="13" name="Text 1"/>
          <p:cNvSpPr/>
          <p:nvPr/>
        </p:nvSpPr>
        <p:spPr>
          <a:xfrm>
            <a:off x="4143375" y="3952875"/>
            <a:ext cx="54292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인류의 과학‧학술적 진보에 기여할 수 있는가?
새로운 과학기술 분야를 개척하여 창출할 수 있는가?
과학기술적으로 미치는 파급 효과는 어느 정도인가?</a:t>
            </a:r>
            <a:endParaRPr lang="en-US" sz="2100" dirty="0"/>
          </a:p>
        </p:txBody>
      </p:sp>
      <p:sp>
        <p:nvSpPr>
          <p:cNvPr id="14" name="Milestone"/>
          <p:cNvSpPr/>
          <p:nvPr/>
        </p:nvSpPr>
        <p:spPr>
          <a:xfrm>
            <a:off x="4143375" y="5686425"/>
            <a:ext cx="83534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Milestone, 예산, 인력 등의 계획은 연구목표 달성을 위해 타당하고 합리적인가?
구체적인 목표와 검증 방법을 제시하고 있는가?</a:t>
            </a:r>
            <a:endParaRPr lang="en-US" sz="2100" dirty="0"/>
          </a:p>
        </p:txBody>
      </p:sp>
      <p:sp>
        <p:nvSpPr>
          <p:cNvPr id="15" name="Text 3"/>
          <p:cNvSpPr/>
          <p:nvPr/>
        </p:nvSpPr>
        <p:spPr>
          <a:xfrm>
            <a:off x="4143375" y="7096125"/>
            <a:ext cx="66579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연구책임자의 기술적 역량과 리더십은 충분한가?
참여 연구진은 전문성을 가지고 있고 적절하게 구성되어 있는가?</a:t>
            </a:r>
            <a:endParaRPr lang="en-US" sz="2100" dirty="0"/>
          </a:p>
        </p:txBody>
      </p:sp>
      <p:sp>
        <p:nvSpPr>
          <p:cNvPr id="16" name="Sentence 4"/>
          <p:cNvSpPr>
            <a:spLocks/>
          </p:cNvSpPr>
          <p:nvPr/>
        </p:nvSpPr>
        <p:spPr>
          <a:xfrm>
            <a:off x="1295400" y="352425"/>
            <a:ext cx="1263015" cy="27686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2175"/>
              </a:lnSpc>
              <a:buFontTx/>
              <a:buNone/>
            </a:pPr>
            <a:r>
              <a:rPr lang="en-US" sz="1800">
                <a:solidFill>
                  <a:srgbClr val="FFFFFF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Sentence 1</a:t>
            </a:r>
            <a:endParaRPr lang="ko-KR" altLang="en-US" sz="1800">
              <a:solidFill>
                <a:srgbClr val="FFFFFF"/>
              </a:solidFill>
              <a:latin typeface="Pretendard ExtraBold" charset="0"/>
              <a:ea typeface="Pretendard ExtraBold" charset="0"/>
              <a:cs typeface="Pretendard ExtraBold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AAEA308-220C-4840-A5B7-A52A4EB622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20" name="그림 34">
            <a:extLst>
              <a:ext uri="{FF2B5EF4-FFF2-40B4-BE49-F238E27FC236}">
                <a16:creationId xmlns:a16="http://schemas.microsoft.com/office/drawing/2014/main" id="{74E51070-4F08-42C5-979F-4162E95AB0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72795"/>
            <a:ext cx="5410201" cy="23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Group 3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022080" y="2933700"/>
            <a:ext cx="7305675" cy="895350"/>
          </a:xfrm>
          <a:prstGeom prst="rect">
            <a:avLst/>
          </a:prstGeom>
        </p:spPr>
      </p:pic>
      <p:pic>
        <p:nvPicPr>
          <p:cNvPr id="4" name="CK_pc0020797421 1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0"/>
            <a:ext cx="7048500" cy="10287000"/>
          </a:xfrm>
          <a:prstGeom prst="rect">
            <a:avLst/>
          </a:prstGeom>
        </p:spPr>
      </p:pic>
      <p:pic>
        <p:nvPicPr>
          <p:cNvPr id="5" name="Group 3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022080" y="4404360"/>
            <a:ext cx="6972300" cy="895350"/>
          </a:xfrm>
          <a:prstGeom prst="rect">
            <a:avLst/>
          </a:prstGeom>
        </p:spPr>
      </p:pic>
      <p:pic>
        <p:nvPicPr>
          <p:cNvPr id="6" name="Group 33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22080" y="5875020"/>
            <a:ext cx="6791325" cy="895350"/>
          </a:xfrm>
          <a:prstGeom prst="rect">
            <a:avLst/>
          </a:prstGeom>
        </p:spPr>
      </p:pic>
      <p:pic>
        <p:nvPicPr>
          <p:cNvPr id="7" name="Group 32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022080" y="7346315"/>
            <a:ext cx="7410450" cy="895350"/>
          </a:xfrm>
          <a:prstGeom prst="rect">
            <a:avLst/>
          </a:prstGeom>
        </p:spPr>
      </p:pic>
      <p:pic>
        <p:nvPicPr>
          <p:cNvPr id="8" name="Line 1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022080" y="4142105"/>
            <a:ext cx="7305675" cy="8890"/>
          </a:xfrm>
          <a:prstGeom prst="rect">
            <a:avLst/>
          </a:prstGeom>
        </p:spPr>
      </p:pic>
      <p:pic>
        <p:nvPicPr>
          <p:cNvPr id="9" name="Line 2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022080" y="5560060"/>
            <a:ext cx="7305675" cy="8890"/>
          </a:xfrm>
          <a:prstGeom prst="rect">
            <a:avLst/>
          </a:prstGeom>
        </p:spPr>
      </p:pic>
      <p:pic>
        <p:nvPicPr>
          <p:cNvPr id="10" name="Line 3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022080" y="7066280"/>
            <a:ext cx="7305675" cy="889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10246995" y="2933700"/>
            <a:ext cx="6099810" cy="888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25"/>
              </a:lnSpc>
              <a:buNone/>
            </a:pPr>
            <a:r>
              <a:rPr lang="en-US" sz="193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기존의 과학 이론 또는 기술과 차별화되는 창조적이고 원천적인 개념 제안, 이를 구현하는 방법론을 제시하는가?
새로운 과학 현상의 발견이나 원리를 규명하려는 연구인가?</a:t>
            </a:r>
            <a:endParaRPr lang="en-US" sz="1930" dirty="0"/>
          </a:p>
        </p:txBody>
      </p:sp>
      <p:sp>
        <p:nvSpPr>
          <p:cNvPr id="13" name="Text 1"/>
          <p:cNvSpPr/>
          <p:nvPr/>
        </p:nvSpPr>
        <p:spPr>
          <a:xfrm>
            <a:off x="10248265" y="4404360"/>
            <a:ext cx="5765165" cy="888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25"/>
              </a:lnSpc>
              <a:buNone/>
            </a:pPr>
            <a:r>
              <a:rPr lang="en-US" sz="193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인류의 과학‧학술적 진보에 기여할 수 있는가?
새로운 과학기술 분야를 개척하여 창출할 수 있는가?
과학기술적으로 미치는 파급 효과는 어느 정도인가?</a:t>
            </a:r>
            <a:endParaRPr lang="en-US" sz="1930" dirty="0"/>
          </a:p>
        </p:txBody>
      </p:sp>
      <p:sp>
        <p:nvSpPr>
          <p:cNvPr id="14" name="Milestone"/>
          <p:cNvSpPr/>
          <p:nvPr/>
        </p:nvSpPr>
        <p:spPr>
          <a:xfrm>
            <a:off x="10247630" y="5875020"/>
            <a:ext cx="5584825" cy="888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25"/>
              </a:lnSpc>
              <a:buNone/>
            </a:pPr>
            <a:r>
              <a:rPr lang="en-US" sz="193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Milestone, 예산, 인력 등의 계획은 연구목표 달성을 위해 타당하고 합리적인가?
구체적인 목표와 검증 방법을 제시하고 있는가?</a:t>
            </a:r>
            <a:endParaRPr lang="en-US" sz="1930" dirty="0"/>
          </a:p>
        </p:txBody>
      </p:sp>
      <p:sp>
        <p:nvSpPr>
          <p:cNvPr id="15" name="Text 3"/>
          <p:cNvSpPr/>
          <p:nvPr/>
        </p:nvSpPr>
        <p:spPr>
          <a:xfrm>
            <a:off x="10248265" y="7495540"/>
            <a:ext cx="6203315" cy="5918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25"/>
              </a:lnSpc>
              <a:buNone/>
            </a:pPr>
            <a:r>
              <a:rPr lang="en-US" sz="193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연구책임자의 기술적 역량과 리더십은 충분한가?
참여 연구진은 전문성을 가지고 있고 적절하게 구성되어 있는가?</a:t>
            </a:r>
            <a:endParaRPr lang="en-US" sz="1930" dirty="0"/>
          </a:p>
        </p:txBody>
      </p:sp>
      <p:sp>
        <p:nvSpPr>
          <p:cNvPr id="18" name="Text 6"/>
          <p:cNvSpPr/>
          <p:nvPr/>
        </p:nvSpPr>
        <p:spPr>
          <a:xfrm>
            <a:off x="10582275" y="1800225"/>
            <a:ext cx="42862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입력해주세요.</a:t>
            </a:r>
            <a:endParaRPr lang="en-US" sz="3600" dirty="0"/>
          </a:p>
        </p:txBody>
      </p:sp>
      <p:sp>
        <p:nvSpPr>
          <p:cNvPr id="19" name="도형 12"/>
          <p:cNvSpPr>
            <a:spLocks/>
          </p:cNvSpPr>
          <p:nvPr/>
        </p:nvSpPr>
        <p:spPr>
          <a:xfrm>
            <a:off x="1295400" y="352425"/>
            <a:ext cx="1263015" cy="27686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2175"/>
              </a:lnSpc>
              <a:buFontTx/>
              <a:buNone/>
            </a:pPr>
            <a:r>
              <a:rPr lang="en-US" sz="1800">
                <a:solidFill>
                  <a:srgbClr val="FFFFFF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Sentence 1</a:t>
            </a:r>
            <a:endParaRPr lang="ko-KR" altLang="en-US" sz="1800">
              <a:solidFill>
                <a:srgbClr val="FFFFFF"/>
              </a:solidFill>
              <a:latin typeface="Pretendard ExtraBold" charset="0"/>
              <a:ea typeface="Pretendard ExtraBold" charset="0"/>
              <a:cs typeface="Pretendard ExtraBold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8C2D7F0F-AC03-4987-B30B-D5C799A329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23" name="그림 34">
            <a:extLst>
              <a:ext uri="{FF2B5EF4-FFF2-40B4-BE49-F238E27FC236}">
                <a16:creationId xmlns:a16="http://schemas.microsoft.com/office/drawing/2014/main" id="{DEA8C529-88A9-4923-BBFD-E190998F15A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72795"/>
            <a:ext cx="5410201" cy="23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CF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CK_ta0065a3803111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Rectangle 3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505950" y="4581525"/>
            <a:ext cx="9525" cy="112395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9953625" y="4467225"/>
            <a:ext cx="1276350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삼성
미래기술
육성사업</a:t>
            </a:r>
            <a:endParaRPr lang="en-US" sz="2850" dirty="0"/>
          </a:p>
        </p:txBody>
      </p:sp>
      <p:sp>
        <p:nvSpPr>
          <p:cNvPr id="11" name="도형 3"/>
          <p:cNvSpPr>
            <a:spLocks/>
          </p:cNvSpPr>
          <p:nvPr/>
        </p:nvSpPr>
        <p:spPr>
          <a:xfrm>
            <a:off x="6791325" y="6501765"/>
            <a:ext cx="4877435" cy="23876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sz="1575" spc="160">
                <a:solidFill>
                  <a:srgbClr val="FFFFFF"/>
                </a:solidFill>
                <a:latin typeface="Pretendard Medium" charset="0"/>
                <a:ea typeface="Pretendard Medium" charset="0"/>
                <a:sym typeface="나눔고딕" charset="0"/>
              </a:rPr>
              <a:t>2025 BUSINESS PROPOSAL PRESENTATION</a:t>
            </a:r>
            <a:endParaRPr lang="ko-KR" altLang="en-US" sz="1575">
              <a:solidFill>
                <a:srgbClr val="FFFFFF"/>
              </a:solidFill>
              <a:latin typeface="Pretendard Medium" charset="0"/>
              <a:ea typeface="Pretendard Medium" charset="0"/>
              <a:sym typeface="나눔고딕" charset="0"/>
            </a:endParaRPr>
          </a:p>
        </p:txBody>
      </p:sp>
      <p:pic>
        <p:nvPicPr>
          <p:cNvPr id="12" name="그림 4" descr="/Users/isuhyeong/Library/Group Containers/L48J367XN4.com.infraware.PolarisOffice/EngineTemp/83245/fImage35402292396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45" y="4278630"/>
            <a:ext cx="2332990" cy="1734185"/>
          </a:xfrm>
          <a:prstGeom prst="rect">
            <a:avLst/>
          </a:prstGeom>
          <a:noFill/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B4023370-73E1-4014-9DCB-5737B03D7382}"/>
              </a:ext>
            </a:extLst>
          </p:cNvPr>
          <p:cNvGrpSpPr>
            <a:grpSpLocks noChangeAspect="1"/>
          </p:cNvGrpSpPr>
          <p:nvPr/>
        </p:nvGrpSpPr>
        <p:grpSpPr>
          <a:xfrm>
            <a:off x="353079" y="211835"/>
            <a:ext cx="2791904" cy="640119"/>
            <a:chOff x="426994" y="211835"/>
            <a:chExt cx="3490381" cy="800264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19E27B8A-E1EA-4828-A17E-156BD3DC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6994" y="211835"/>
              <a:ext cx="3490381" cy="562681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AC7D2D93-FAF7-4DAA-A4C1-9E325598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7459" y="774520"/>
              <a:ext cx="3276000" cy="2375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F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CK_ta0065a3803111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635" cy="10287635"/>
          </a:xfrm>
          <a:prstGeom prst="rect">
            <a:avLst/>
          </a:prstGeom>
          <a:noFill/>
        </p:spPr>
      </p:pic>
      <p:sp>
        <p:nvSpPr>
          <p:cNvPr id="7" name="Samsung Forum 2025"/>
          <p:cNvSpPr/>
          <p:nvPr/>
        </p:nvSpPr>
        <p:spPr>
          <a:xfrm>
            <a:off x="5410200" y="3876675"/>
            <a:ext cx="2895600" cy="2314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Samsung
Forum
2025</a:t>
            </a:r>
            <a:endParaRPr lang="en-US" sz="5037" dirty="0"/>
          </a:p>
        </p:txBody>
      </p:sp>
      <p:pic>
        <p:nvPicPr>
          <p:cNvPr id="9" name="그림 5" descr="/Users/isuhyeong/Library/Group Containers/L48J367XN4.com.infraware.PolarisOffice/EngineTemp/83245/fImage38920293769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55" y="4404995"/>
            <a:ext cx="4082415" cy="1474470"/>
          </a:xfrm>
          <a:prstGeom prst="rect">
            <a:avLst/>
          </a:prstGeom>
          <a:noFill/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CD4DBF2-EF99-4C98-AAC0-EB4743ACE859}"/>
              </a:ext>
            </a:extLst>
          </p:cNvPr>
          <p:cNvGrpSpPr>
            <a:grpSpLocks noChangeAspect="1"/>
          </p:cNvGrpSpPr>
          <p:nvPr/>
        </p:nvGrpSpPr>
        <p:grpSpPr>
          <a:xfrm>
            <a:off x="353079" y="211835"/>
            <a:ext cx="2791904" cy="640119"/>
            <a:chOff x="426994" y="211835"/>
            <a:chExt cx="3490381" cy="800264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133D82E3-3B75-4BC0-B2D2-008C660A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994" y="211835"/>
              <a:ext cx="3490381" cy="562681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4718560-0FA8-4C31-8A19-24AD44021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7459" y="774520"/>
              <a:ext cx="3276000" cy="237579"/>
            </a:xfrm>
            <a:prstGeom prst="rect">
              <a:avLst/>
            </a:prstGeom>
          </p:spPr>
        </p:pic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1F9DCC10-8243-4197-9EAE-FF7BF724D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F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CK_ta0065a3803111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635" cy="10287635"/>
          </a:xfrm>
          <a:prstGeom prst="rect">
            <a:avLst/>
          </a:prstGeom>
          <a:noFill/>
        </p:spPr>
      </p:pic>
      <p:pic>
        <p:nvPicPr>
          <p:cNvPr id="5" name="Vector 637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24000" y="5230495"/>
            <a:ext cx="13335000" cy="35560"/>
          </a:xfrm>
          <a:prstGeom prst="rect">
            <a:avLst/>
          </a:prstGeom>
        </p:spPr>
      </p:pic>
      <p:pic>
        <p:nvPicPr>
          <p:cNvPr id="6" name="Ellipse 24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24000" y="5153025"/>
            <a:ext cx="200025" cy="200025"/>
          </a:xfrm>
          <a:prstGeom prst="rect">
            <a:avLst/>
          </a:prstGeom>
        </p:spPr>
      </p:pic>
      <p:pic>
        <p:nvPicPr>
          <p:cNvPr id="7" name="Ellipse 25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143375" y="5153025"/>
            <a:ext cx="200025" cy="200025"/>
          </a:xfrm>
          <a:prstGeom prst="rect">
            <a:avLst/>
          </a:prstGeom>
        </p:spPr>
      </p:pic>
      <p:pic>
        <p:nvPicPr>
          <p:cNvPr id="8" name="Ellipse 25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62825" y="5153025"/>
            <a:ext cx="200025" cy="200025"/>
          </a:xfrm>
          <a:prstGeom prst="rect">
            <a:avLst/>
          </a:prstGeom>
        </p:spPr>
      </p:pic>
      <p:pic>
        <p:nvPicPr>
          <p:cNvPr id="9" name="Ellipse 252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011025" y="5153025"/>
            <a:ext cx="200025" cy="200025"/>
          </a:xfrm>
          <a:prstGeom prst="rect">
            <a:avLst/>
          </a:prstGeom>
        </p:spPr>
      </p:pic>
      <p:pic>
        <p:nvPicPr>
          <p:cNvPr id="10" name="Ellipse 253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754225" y="5153025"/>
            <a:ext cx="200025" cy="200025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1628775" y="3879850"/>
            <a:ext cx="18573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44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1442" dirty="0"/>
          </a:p>
        </p:txBody>
      </p:sp>
      <p:sp>
        <p:nvSpPr>
          <p:cNvPr id="14" name="name_2021"/>
          <p:cNvSpPr/>
          <p:nvPr/>
        </p:nvSpPr>
        <p:spPr>
          <a:xfrm>
            <a:off x="1628775" y="3238500"/>
            <a:ext cx="10763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503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2021</a:t>
            </a:r>
            <a:endParaRPr lang="en-US" sz="3503" dirty="0"/>
          </a:p>
        </p:txBody>
      </p:sp>
      <p:sp>
        <p:nvSpPr>
          <p:cNvPr id="15" name="Text 3"/>
          <p:cNvSpPr/>
          <p:nvPr/>
        </p:nvSpPr>
        <p:spPr>
          <a:xfrm>
            <a:off x="4248150" y="6927850"/>
            <a:ext cx="18573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44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1442" dirty="0"/>
          </a:p>
        </p:txBody>
      </p:sp>
      <p:sp>
        <p:nvSpPr>
          <p:cNvPr id="16" name="name_2022"/>
          <p:cNvSpPr/>
          <p:nvPr/>
        </p:nvSpPr>
        <p:spPr>
          <a:xfrm>
            <a:off x="4248150" y="6286500"/>
            <a:ext cx="11430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503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2022</a:t>
            </a:r>
            <a:endParaRPr lang="en-US" sz="3503" dirty="0"/>
          </a:p>
        </p:txBody>
      </p:sp>
      <p:sp>
        <p:nvSpPr>
          <p:cNvPr id="17" name="Text 5"/>
          <p:cNvSpPr/>
          <p:nvPr/>
        </p:nvSpPr>
        <p:spPr>
          <a:xfrm>
            <a:off x="7467600" y="3879850"/>
            <a:ext cx="18573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44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1442" dirty="0"/>
          </a:p>
        </p:txBody>
      </p:sp>
      <p:sp>
        <p:nvSpPr>
          <p:cNvPr id="18" name="name_2023"/>
          <p:cNvSpPr/>
          <p:nvPr/>
        </p:nvSpPr>
        <p:spPr>
          <a:xfrm>
            <a:off x="7467600" y="3238500"/>
            <a:ext cx="11525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503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2023</a:t>
            </a:r>
            <a:endParaRPr lang="en-US" sz="3503" dirty="0"/>
          </a:p>
        </p:txBody>
      </p:sp>
      <p:sp>
        <p:nvSpPr>
          <p:cNvPr id="19" name="Text 7"/>
          <p:cNvSpPr/>
          <p:nvPr/>
        </p:nvSpPr>
        <p:spPr>
          <a:xfrm>
            <a:off x="12115800" y="7032625"/>
            <a:ext cx="18573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44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1442" dirty="0"/>
          </a:p>
        </p:txBody>
      </p:sp>
      <p:sp>
        <p:nvSpPr>
          <p:cNvPr id="20" name="name_2024"/>
          <p:cNvSpPr/>
          <p:nvPr/>
        </p:nvSpPr>
        <p:spPr>
          <a:xfrm>
            <a:off x="12115800" y="6391275"/>
            <a:ext cx="11525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503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2024</a:t>
            </a:r>
            <a:endParaRPr lang="en-US" sz="3503" dirty="0"/>
          </a:p>
        </p:txBody>
      </p:sp>
      <p:sp>
        <p:nvSpPr>
          <p:cNvPr id="21" name="Text 9"/>
          <p:cNvSpPr/>
          <p:nvPr/>
        </p:nvSpPr>
        <p:spPr>
          <a:xfrm>
            <a:off x="14859000" y="3879850"/>
            <a:ext cx="18573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44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1442" dirty="0"/>
          </a:p>
        </p:txBody>
      </p:sp>
      <p:sp>
        <p:nvSpPr>
          <p:cNvPr id="22" name="name_2025"/>
          <p:cNvSpPr/>
          <p:nvPr/>
        </p:nvSpPr>
        <p:spPr>
          <a:xfrm>
            <a:off x="14859000" y="3238500"/>
            <a:ext cx="11525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503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2025</a:t>
            </a:r>
            <a:endParaRPr lang="en-US" sz="3503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07D86E77-7A48-4211-992F-82AB8CD96A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29" name="그림 34">
            <a:extLst>
              <a:ext uri="{FF2B5EF4-FFF2-40B4-BE49-F238E27FC236}">
                <a16:creationId xmlns:a16="http://schemas.microsoft.com/office/drawing/2014/main" id="{221E4135-CE45-4D53-8AC3-6792DEED840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5" y="473977"/>
            <a:ext cx="6838757" cy="297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K_ta0065a3803111 2" descr="/Users/isuhyeong/Library/Group Containers/L48J367XN4.com.infraware.PolarisOffice/EngineTemp/83245/image-5-1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"/>
            <a:ext cx="18288635" cy="10287635"/>
          </a:xfrm>
          <a:prstGeom prst="rect">
            <a:avLst/>
          </a:prstGeom>
          <a:noFill/>
        </p:spPr>
      </p:pic>
      <p:pic>
        <p:nvPicPr>
          <p:cNvPr id="3" name="레이어 0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75" y="1271905"/>
            <a:ext cx="5848350" cy="9015730"/>
          </a:xfrm>
          <a:prstGeom prst="rect">
            <a:avLst/>
          </a:prstGeom>
        </p:spPr>
      </p:pic>
      <p:pic>
        <p:nvPicPr>
          <p:cNvPr id="4" name="Rectangle 39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929110" y="2800350"/>
            <a:ext cx="2426970" cy="2552065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295400" y="3133725"/>
            <a:ext cx="4133850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75"/>
              </a:lnSpc>
              <a:buNone/>
            </a:pPr>
            <a:r>
              <a:rPr lang="en-US" sz="5037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미래 과학기술을
</a:t>
            </a:r>
            <a:r>
              <a:rPr lang="en-US" sz="5037" b="1" dirty="0">
                <a:solidFill>
                  <a:srgbClr val="0361E4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선도할 연구자</a:t>
            </a:r>
            <a:endParaRPr lang="en-US" sz="5037" dirty="0"/>
          </a:p>
        </p:txBody>
      </p:sp>
      <p:sp>
        <p:nvSpPr>
          <p:cNvPr id="8" name="sciencestfsamsungcom"/>
          <p:cNvSpPr/>
          <p:nvPr/>
        </p:nvSpPr>
        <p:spPr>
          <a:xfrm>
            <a:off x="1295400" y="8001000"/>
            <a:ext cx="20859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science.stf@samsung.com</a:t>
            </a:r>
            <a:endParaRPr lang="en-US" sz="1350" dirty="0"/>
          </a:p>
        </p:txBody>
      </p:sp>
      <p:sp>
        <p:nvSpPr>
          <p:cNvPr id="9" name="Call  02-597-0401"/>
          <p:cNvSpPr/>
          <p:nvPr/>
        </p:nvSpPr>
        <p:spPr>
          <a:xfrm>
            <a:off x="1295400" y="8391525"/>
            <a:ext cx="14763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Call : 02-597-0401</a:t>
            </a:r>
            <a:endParaRPr lang="en-US" sz="1350" dirty="0"/>
          </a:p>
        </p:txBody>
      </p:sp>
      <p:sp>
        <p:nvSpPr>
          <p:cNvPr id="10" name="OVERVIEW"/>
          <p:cNvSpPr/>
          <p:nvPr/>
        </p:nvSpPr>
        <p:spPr>
          <a:xfrm>
            <a:off x="1295400" y="2457450"/>
            <a:ext cx="18859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0020E1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OVERVIEW</a:t>
            </a:r>
            <a:endParaRPr lang="en-US" sz="2700" dirty="0"/>
          </a:p>
        </p:txBody>
      </p:sp>
      <p:sp>
        <p:nvSpPr>
          <p:cNvPr id="11" name="Text 4"/>
          <p:cNvSpPr/>
          <p:nvPr/>
        </p:nvSpPr>
        <p:spPr>
          <a:xfrm>
            <a:off x="1295400" y="5457825"/>
            <a:ext cx="25336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1428A0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✓</a:t>
            </a:r>
            <a:r>
              <a:rPr lang="en-US" sz="2100" dirty="0">
                <a:solidFill>
                  <a:srgbClr val="B7B7B7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내용을 입력해주세요.</a:t>
            </a:r>
            <a:endParaRPr lang="en-US" sz="2100" dirty="0"/>
          </a:p>
        </p:txBody>
      </p:sp>
      <p:sp>
        <p:nvSpPr>
          <p:cNvPr id="12" name="Text 5"/>
          <p:cNvSpPr/>
          <p:nvPr/>
        </p:nvSpPr>
        <p:spPr>
          <a:xfrm>
            <a:off x="1295400" y="6010275"/>
            <a:ext cx="25336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1428A0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✓</a:t>
            </a:r>
            <a:r>
              <a:rPr lang="en-US" sz="2100" dirty="0">
                <a:solidFill>
                  <a:srgbClr val="B7B7B7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내용을 입력해주세요.</a:t>
            </a:r>
            <a:endParaRPr lang="en-US" sz="2100" dirty="0"/>
          </a:p>
        </p:txBody>
      </p:sp>
      <p:sp>
        <p:nvSpPr>
          <p:cNvPr id="13" name="Text 6"/>
          <p:cNvSpPr/>
          <p:nvPr/>
        </p:nvSpPr>
        <p:spPr>
          <a:xfrm>
            <a:off x="1295400" y="6562725"/>
            <a:ext cx="25336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1428A0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✓</a:t>
            </a:r>
            <a:r>
              <a:rPr lang="en-US" sz="2100" dirty="0">
                <a:solidFill>
                  <a:srgbClr val="B7B7B7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내용을 입력해주세요.</a:t>
            </a:r>
            <a:endParaRPr lang="en-US" sz="2100" dirty="0"/>
          </a:p>
        </p:txBody>
      </p:sp>
      <p:sp>
        <p:nvSpPr>
          <p:cNvPr id="14" name="default_name"/>
          <p:cNvSpPr/>
          <p:nvPr/>
        </p:nvSpPr>
        <p:spPr>
          <a:xfrm>
            <a:off x="12132945" y="5848350"/>
            <a:ext cx="233362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삼성미래기술육성사업</a:t>
            </a:r>
            <a:endParaRPr lang="en-US" sz="2100" dirty="0"/>
          </a:p>
        </p:txBody>
      </p:sp>
      <p:sp>
        <p:nvSpPr>
          <p:cNvPr id="15" name="default_name"/>
          <p:cNvSpPr/>
          <p:nvPr/>
        </p:nvSpPr>
        <p:spPr>
          <a:xfrm>
            <a:off x="12132945" y="5295900"/>
            <a:ext cx="106680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825"/>
              </a:lnSpc>
              <a:buNone/>
            </a:pPr>
            <a:r>
              <a:rPr lang="en-US" sz="31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이준호</a:t>
            </a:r>
            <a:endParaRPr lang="en-US" sz="3150" dirty="0"/>
          </a:p>
        </p:txBody>
      </p:sp>
      <p:sp>
        <p:nvSpPr>
          <p:cNvPr id="16" name="default_name"/>
          <p:cNvSpPr/>
          <p:nvPr/>
        </p:nvSpPr>
        <p:spPr>
          <a:xfrm>
            <a:off x="13256895" y="5467350"/>
            <a:ext cx="781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경영이사</a:t>
            </a:r>
            <a:endParaRPr lang="en-US" sz="1725" dirty="0"/>
          </a:p>
        </p:txBody>
      </p:sp>
      <p:sp>
        <p:nvSpPr>
          <p:cNvPr id="17" name="No1"/>
          <p:cNvSpPr/>
          <p:nvPr/>
        </p:nvSpPr>
        <p:spPr>
          <a:xfrm>
            <a:off x="12656820" y="3476625"/>
            <a:ext cx="1000125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825" dirty="0">
                <a:solidFill>
                  <a:srgbClr val="FFFFFF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No.1</a:t>
            </a:r>
            <a:endParaRPr lang="en-US" sz="3825" dirty="0"/>
          </a:p>
        </p:txBody>
      </p:sp>
      <p:sp>
        <p:nvSpPr>
          <p:cNvPr id="18" name="default_name"/>
          <p:cNvSpPr/>
          <p:nvPr/>
        </p:nvSpPr>
        <p:spPr>
          <a:xfrm>
            <a:off x="12685395" y="4057650"/>
            <a:ext cx="9429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375"/>
              </a:lnSpc>
              <a:buNone/>
            </a:pPr>
            <a:r>
              <a:rPr lang="en-US" sz="2775" dirty="0">
                <a:solidFill>
                  <a:srgbClr val="FFFFFF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연구원</a:t>
            </a:r>
            <a:endParaRPr lang="en-US" sz="2775" dirty="0"/>
          </a:p>
        </p:txBody>
      </p:sp>
      <p:pic>
        <p:nvPicPr>
          <p:cNvPr id="21" name="그림 34">
            <a:extLst>
              <a:ext uri="{FF2B5EF4-FFF2-40B4-BE49-F238E27FC236}">
                <a16:creationId xmlns:a16="http://schemas.microsoft.com/office/drawing/2014/main" id="{49544A18-1B6D-44C6-882E-DD154CCDF4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5" y="473977"/>
            <a:ext cx="6838757" cy="297418"/>
          </a:xfrm>
          <a:prstGeom prst="rect">
            <a:avLst/>
          </a:prstGeom>
          <a:noFill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965E4CD-E21A-4814-B43D-94ABD2B77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F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635" cy="10287635"/>
          </a:xfrm>
          <a:prstGeom prst="rect">
            <a:avLst/>
          </a:prstGeom>
          <a:noFill/>
        </p:spPr>
      </p:pic>
      <p:pic>
        <p:nvPicPr>
          <p:cNvPr id="3" name="Ellipse 1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19425" y="3752850"/>
            <a:ext cx="3000375" cy="3000375"/>
          </a:xfrm>
          <a:prstGeom prst="rect">
            <a:avLst/>
          </a:prstGeom>
        </p:spPr>
      </p:pic>
      <p:pic>
        <p:nvPicPr>
          <p:cNvPr id="4" name="레이어 0 1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560320" y="2379345"/>
            <a:ext cx="3575685" cy="4680585"/>
          </a:xfrm>
          <a:prstGeom prst="rect">
            <a:avLst/>
          </a:prstGeom>
        </p:spPr>
      </p:pic>
      <p:pic>
        <p:nvPicPr>
          <p:cNvPr id="5" name="Ellipse 1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81925" y="3752850"/>
            <a:ext cx="3000375" cy="3000375"/>
          </a:xfrm>
          <a:prstGeom prst="rect">
            <a:avLst/>
          </a:prstGeom>
        </p:spPr>
      </p:pic>
      <p:pic>
        <p:nvPicPr>
          <p:cNvPr id="6" name="레이어 0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418070" y="2522220"/>
            <a:ext cx="3128010" cy="4537710"/>
          </a:xfrm>
          <a:prstGeom prst="rect">
            <a:avLst/>
          </a:prstGeom>
        </p:spPr>
      </p:pic>
      <p:pic>
        <p:nvPicPr>
          <p:cNvPr id="7" name="Ellipse 1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44425" y="3752850"/>
            <a:ext cx="3000375" cy="3000375"/>
          </a:xfrm>
          <a:prstGeom prst="rect">
            <a:avLst/>
          </a:prstGeom>
        </p:spPr>
      </p:pic>
      <p:pic>
        <p:nvPicPr>
          <p:cNvPr id="8" name="111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132945" y="2379345"/>
            <a:ext cx="3213735" cy="4680585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3705225" y="6972300"/>
            <a:ext cx="7810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이름 성</a:t>
            </a:r>
            <a:endParaRPr lang="en-US" sz="2100" dirty="0"/>
          </a:p>
        </p:txBody>
      </p:sp>
      <p:sp>
        <p:nvSpPr>
          <p:cNvPr id="11" name="English name"/>
          <p:cNvSpPr/>
          <p:nvPr/>
        </p:nvSpPr>
        <p:spPr>
          <a:xfrm>
            <a:off x="3257550" y="7334250"/>
            <a:ext cx="16668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English name</a:t>
            </a:r>
            <a:endParaRPr lang="en-US" sz="2100" dirty="0"/>
          </a:p>
        </p:txBody>
      </p:sp>
      <p:sp>
        <p:nvSpPr>
          <p:cNvPr id="12" name="default_name"/>
          <p:cNvSpPr>
            <a:spLocks/>
          </p:cNvSpPr>
          <p:nvPr/>
        </p:nvSpPr>
        <p:spPr>
          <a:xfrm>
            <a:off x="3714750" y="7705725"/>
            <a:ext cx="2297430" cy="248285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ctr">
            <a:noAutofit/>
          </a:bodyPr>
          <a:lstStyle/>
          <a:p>
            <a:pPr marL="0" indent="0" algn="l">
              <a:lnSpc>
                <a:spcPts val="2025"/>
              </a:lnSpc>
              <a:buFontTx/>
              <a:buNone/>
            </a:pPr>
            <a:r>
              <a:rPr lang="en-US" sz="1650">
                <a:solidFill>
                  <a:srgbClr val="FFFFFF"/>
                </a:solidFill>
                <a:latin typeface="Pretendard Regular" charset="0"/>
                <a:ea typeface="Pretendard Regular" charset="0"/>
                <a:cs typeface="Pretendard Regular" charset="0"/>
              </a:rPr>
              <a:t>경영이사</a:t>
            </a:r>
            <a:endParaRPr lang="ko-KR" altLang="en-US" sz="1650">
              <a:solidFill>
                <a:srgbClr val="FFFFFF"/>
              </a:solidFill>
              <a:latin typeface="Pretendard Regular" charset="0"/>
              <a:ea typeface="Pretendard Regular" charset="0"/>
              <a:cs typeface="Pretendard Regular" charset="0"/>
            </a:endParaRPr>
          </a:p>
        </p:txBody>
      </p:sp>
      <p:sp>
        <p:nvSpPr>
          <p:cNvPr id="13" name="Secretary-General"/>
          <p:cNvSpPr/>
          <p:nvPr/>
        </p:nvSpPr>
        <p:spPr>
          <a:xfrm>
            <a:off x="3209925" y="8001000"/>
            <a:ext cx="1752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Secretary-General</a:t>
            </a:r>
            <a:endParaRPr lang="en-US" sz="1650" dirty="0"/>
          </a:p>
        </p:txBody>
      </p:sp>
      <p:sp>
        <p:nvSpPr>
          <p:cNvPr id="14" name="Text 4"/>
          <p:cNvSpPr/>
          <p:nvPr/>
        </p:nvSpPr>
        <p:spPr>
          <a:xfrm>
            <a:off x="8467725" y="6972300"/>
            <a:ext cx="7810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이름 성</a:t>
            </a:r>
            <a:endParaRPr lang="en-US" sz="2100" dirty="0"/>
          </a:p>
        </p:txBody>
      </p:sp>
      <p:sp>
        <p:nvSpPr>
          <p:cNvPr id="15" name="English name"/>
          <p:cNvSpPr/>
          <p:nvPr/>
        </p:nvSpPr>
        <p:spPr>
          <a:xfrm>
            <a:off x="8020050" y="7334250"/>
            <a:ext cx="16668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English name</a:t>
            </a:r>
            <a:endParaRPr lang="en-US" sz="2100" dirty="0"/>
          </a:p>
        </p:txBody>
      </p:sp>
      <p:sp>
        <p:nvSpPr>
          <p:cNvPr id="16" name="default_name"/>
          <p:cNvSpPr>
            <a:spLocks/>
          </p:cNvSpPr>
          <p:nvPr/>
        </p:nvSpPr>
        <p:spPr>
          <a:xfrm>
            <a:off x="8572500" y="7705725"/>
            <a:ext cx="4983480" cy="248285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ctr">
            <a:noAutofit/>
          </a:bodyPr>
          <a:lstStyle/>
          <a:p>
            <a:pPr marL="0" indent="0" algn="l">
              <a:lnSpc>
                <a:spcPts val="2025"/>
              </a:lnSpc>
              <a:buFontTx/>
              <a:buNone/>
            </a:pPr>
            <a:r>
              <a:rPr lang="en-US" sz="1650">
                <a:solidFill>
                  <a:srgbClr val="FFFFFF"/>
                </a:solidFill>
                <a:latin typeface="Pretendard Regular" charset="0"/>
                <a:ea typeface="Pretendard Regular" charset="0"/>
                <a:cs typeface="Pretendard Regular" charset="0"/>
              </a:rPr>
              <a:t>센터장</a:t>
            </a:r>
            <a:endParaRPr lang="ko-KR" altLang="en-US" sz="1650">
              <a:solidFill>
                <a:srgbClr val="FFFFFF"/>
              </a:solidFill>
              <a:latin typeface="Pretendard Regular" charset="0"/>
              <a:ea typeface="Pretendard Regular" charset="0"/>
              <a:cs typeface="Pretendard Regular" charset="0"/>
            </a:endParaRPr>
          </a:p>
        </p:txBody>
      </p:sp>
      <p:sp>
        <p:nvSpPr>
          <p:cNvPr id="17" name="Secretary-General"/>
          <p:cNvSpPr/>
          <p:nvPr/>
        </p:nvSpPr>
        <p:spPr>
          <a:xfrm>
            <a:off x="7972425" y="8001000"/>
            <a:ext cx="1752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Secretary-General</a:t>
            </a:r>
            <a:endParaRPr lang="en-US" sz="1650" dirty="0"/>
          </a:p>
        </p:txBody>
      </p:sp>
      <p:sp>
        <p:nvSpPr>
          <p:cNvPr id="18" name="Text 8"/>
          <p:cNvSpPr/>
          <p:nvPr/>
        </p:nvSpPr>
        <p:spPr>
          <a:xfrm>
            <a:off x="13230225" y="6972300"/>
            <a:ext cx="7810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이름 성</a:t>
            </a:r>
            <a:endParaRPr lang="en-US" sz="2100" dirty="0"/>
          </a:p>
        </p:txBody>
      </p:sp>
      <p:sp>
        <p:nvSpPr>
          <p:cNvPr id="19" name="English name"/>
          <p:cNvSpPr/>
          <p:nvPr/>
        </p:nvSpPr>
        <p:spPr>
          <a:xfrm>
            <a:off x="12782550" y="7334250"/>
            <a:ext cx="16668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English name</a:t>
            </a:r>
            <a:endParaRPr lang="en-US" sz="2100" dirty="0"/>
          </a:p>
        </p:txBody>
      </p:sp>
      <p:sp>
        <p:nvSpPr>
          <p:cNvPr id="20" name="default_name"/>
          <p:cNvSpPr>
            <a:spLocks/>
          </p:cNvSpPr>
          <p:nvPr/>
        </p:nvSpPr>
        <p:spPr>
          <a:xfrm>
            <a:off x="13224510" y="7705725"/>
            <a:ext cx="2260600" cy="248285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ctr">
            <a:noAutofit/>
          </a:bodyPr>
          <a:lstStyle/>
          <a:p>
            <a:pPr marL="0" indent="0" algn="l">
              <a:lnSpc>
                <a:spcPts val="2025"/>
              </a:lnSpc>
              <a:buFontTx/>
              <a:buNone/>
            </a:pPr>
            <a:r>
              <a:rPr lang="en-US" sz="1650">
                <a:solidFill>
                  <a:srgbClr val="FFFFFF"/>
                </a:solidFill>
                <a:latin typeface="Pretendard Regular" charset="0"/>
                <a:ea typeface="Pretendard Regular" charset="0"/>
                <a:cs typeface="Pretendard Regular" charset="0"/>
              </a:rPr>
              <a:t>사무총장</a:t>
            </a:r>
            <a:endParaRPr lang="ko-KR" altLang="en-US" sz="1650">
              <a:solidFill>
                <a:srgbClr val="FFFFFF"/>
              </a:solidFill>
              <a:latin typeface="Pretendard Regular" charset="0"/>
              <a:ea typeface="Pretendard Regular" charset="0"/>
              <a:cs typeface="Pretendard Regular" charset="0"/>
            </a:endParaRPr>
          </a:p>
        </p:txBody>
      </p:sp>
      <p:sp>
        <p:nvSpPr>
          <p:cNvPr id="21" name="Secretary-General"/>
          <p:cNvSpPr/>
          <p:nvPr/>
        </p:nvSpPr>
        <p:spPr>
          <a:xfrm>
            <a:off x="12734925" y="8001000"/>
            <a:ext cx="1752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Secretary-General</a:t>
            </a:r>
            <a:endParaRPr lang="en-US" sz="1650" dirty="0"/>
          </a:p>
        </p:txBody>
      </p:sp>
      <p:sp>
        <p:nvSpPr>
          <p:cNvPr id="22" name="Sentence 1_"/>
          <p:cNvSpPr>
            <a:spLocks/>
          </p:cNvSpPr>
          <p:nvPr/>
        </p:nvSpPr>
        <p:spPr>
          <a:xfrm>
            <a:off x="1295400" y="352425"/>
            <a:ext cx="5651500" cy="27686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2175"/>
              </a:lnSpc>
              <a:buFontTx/>
              <a:buNone/>
            </a:pPr>
            <a:r>
              <a:rPr lang="en-US" sz="1800">
                <a:solidFill>
                  <a:srgbClr val="FFFFFF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Sentence 1</a:t>
            </a:r>
            <a:r>
              <a:rPr lang="en-US" sz="1800">
                <a:solidFill>
                  <a:srgbClr val="FFFFFF"/>
                </a:solidFill>
                <a:latin typeface="Pretendard Regular" charset="0"/>
                <a:ea typeface="Pretendard Regular" charset="0"/>
                <a:cs typeface="Pretendard Regular" charset="0"/>
              </a:rPr>
              <a:t>_패널소개</a:t>
            </a:r>
            <a:endParaRPr lang="ko-KR" altLang="en-US" sz="1800">
              <a:solidFill>
                <a:srgbClr val="FFFFFF"/>
              </a:solidFill>
              <a:latin typeface="Pretendard Regular" charset="0"/>
              <a:ea typeface="Pretendard Regular" charset="0"/>
              <a:cs typeface="Pretendard Regular" charset="0"/>
            </a:endParaRPr>
          </a:p>
        </p:txBody>
      </p:sp>
      <p:sp>
        <p:nvSpPr>
          <p:cNvPr id="23" name="default_name"/>
          <p:cNvSpPr/>
          <p:nvPr/>
        </p:nvSpPr>
        <p:spPr>
          <a:xfrm>
            <a:off x="1295400" y="657225"/>
            <a:ext cx="20097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78787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삼성미래기술육성센터 </a:t>
            </a:r>
            <a:endParaRPr lang="en-US" sz="18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E4F9CFB7-8868-4166-B383-6AD2C2678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" descr="/Users/isuhyeong/Library/Group Containers/L48J367XN4.com.infraware.PolarisOffice/EngineTemp/83245/image-7-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"/>
            <a:ext cx="18288635" cy="10287635"/>
          </a:xfrm>
          <a:prstGeom prst="rect">
            <a:avLst/>
          </a:prstGeom>
          <a:noFill/>
        </p:spPr>
      </p:pic>
      <p:pic>
        <p:nvPicPr>
          <p:cNvPr id="3" name="Rectangle 4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86375" y="2981325"/>
            <a:ext cx="4133850" cy="5076825"/>
          </a:xfrm>
          <a:prstGeom prst="rect">
            <a:avLst/>
          </a:prstGeom>
        </p:spPr>
      </p:pic>
      <p:pic>
        <p:nvPicPr>
          <p:cNvPr id="4" name="Line 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47800" y="2943225"/>
            <a:ext cx="9525" cy="5114925"/>
          </a:xfrm>
          <a:prstGeom prst="rect">
            <a:avLst/>
          </a:prstGeom>
        </p:spPr>
      </p:pic>
      <p:pic>
        <p:nvPicPr>
          <p:cNvPr id="5" name="Line 5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36845" y="2941320"/>
            <a:ext cx="108585" cy="5156835"/>
          </a:xfrm>
          <a:prstGeom prst="rect">
            <a:avLst/>
          </a:prstGeom>
        </p:spPr>
      </p:pic>
      <p:pic>
        <p:nvPicPr>
          <p:cNvPr id="6" name="Line 6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20225" y="2943225"/>
            <a:ext cx="9525" cy="5114925"/>
          </a:xfrm>
          <a:prstGeom prst="rect">
            <a:avLst/>
          </a:prstGeom>
        </p:spPr>
      </p:pic>
      <p:pic>
        <p:nvPicPr>
          <p:cNvPr id="7" name="Line 7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744575" y="2943225"/>
            <a:ext cx="9525" cy="5114925"/>
          </a:xfrm>
          <a:prstGeom prst="rect">
            <a:avLst/>
          </a:prstGeom>
        </p:spPr>
      </p:pic>
      <p:pic>
        <p:nvPicPr>
          <p:cNvPr id="8" name="Line 8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7192625" y="2943225"/>
            <a:ext cx="9525" cy="5114925"/>
          </a:xfrm>
          <a:prstGeom prst="rect">
            <a:avLst/>
          </a:prstGeom>
        </p:spPr>
      </p:pic>
      <p:pic>
        <p:nvPicPr>
          <p:cNvPr id="9" name="Vector 64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469390" y="3891280"/>
            <a:ext cx="15729585" cy="3514090"/>
          </a:xfrm>
          <a:prstGeom prst="rect">
            <a:avLst/>
          </a:prstGeom>
        </p:spPr>
      </p:pic>
      <p:pic>
        <p:nvPicPr>
          <p:cNvPr id="10" name="Ellipse 254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81125" y="7334250"/>
            <a:ext cx="133350" cy="133350"/>
          </a:xfrm>
          <a:prstGeom prst="rect">
            <a:avLst/>
          </a:prstGeom>
        </p:spPr>
      </p:pic>
      <p:pic>
        <p:nvPicPr>
          <p:cNvPr id="11" name="Ellipse 255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219700" y="6534150"/>
            <a:ext cx="133350" cy="133350"/>
          </a:xfrm>
          <a:prstGeom prst="rect">
            <a:avLst/>
          </a:prstGeom>
        </p:spPr>
      </p:pic>
      <p:pic>
        <p:nvPicPr>
          <p:cNvPr id="12" name="Ellipse 25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53550" y="5200650"/>
            <a:ext cx="133350" cy="133350"/>
          </a:xfrm>
          <a:prstGeom prst="rect">
            <a:avLst/>
          </a:prstGeom>
        </p:spPr>
      </p:pic>
      <p:pic>
        <p:nvPicPr>
          <p:cNvPr id="13" name="Ellipse 25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677900" y="4552950"/>
            <a:ext cx="133350" cy="13335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485900" y="1485900"/>
            <a:ext cx="3876675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내용을 입력해주세요.</a:t>
            </a:r>
            <a:endParaRPr lang="en-US" sz="3600" dirty="0"/>
          </a:p>
        </p:txBody>
      </p:sp>
      <p:sp>
        <p:nvSpPr>
          <p:cNvPr id="15" name="Text 1"/>
          <p:cNvSpPr/>
          <p:nvPr/>
        </p:nvSpPr>
        <p:spPr>
          <a:xfrm>
            <a:off x="1485900" y="2209800"/>
            <a:ext cx="23241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내용을 입력해주세요.</a:t>
            </a:r>
            <a:endParaRPr lang="en-US" sz="2175" dirty="0"/>
          </a:p>
        </p:txBody>
      </p:sp>
      <p:sp>
        <p:nvSpPr>
          <p:cNvPr id="16" name="Text 2"/>
          <p:cNvSpPr/>
          <p:nvPr/>
        </p:nvSpPr>
        <p:spPr>
          <a:xfrm>
            <a:off x="4552950" y="9124950"/>
            <a:ext cx="91535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b="1" dirty="0">
                <a:solidFill>
                  <a:srgbClr val="6C6C6C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내용을 </a:t>
            </a:r>
            <a:r>
              <a:rPr lang="en-US" sz="1875" dirty="0">
                <a:solidFill>
                  <a:srgbClr val="6C6C6C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미래 과학기술을 선도할 연구자를 발굴하고. </a:t>
            </a:r>
            <a:r>
              <a:rPr lang="en-US" sz="1875" b="1" dirty="0">
                <a:solidFill>
                  <a:srgbClr val="6C6C6C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우리의 과학기술 발전</a:t>
            </a:r>
            <a:r>
              <a:rPr lang="en-US" sz="1875" dirty="0">
                <a:solidFill>
                  <a:srgbClr val="6C6C6C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을 위해 기여하겠습니다.</a:t>
            </a:r>
            <a:endParaRPr lang="en-US" sz="1875" dirty="0"/>
          </a:p>
        </p:txBody>
      </p:sp>
      <p:sp>
        <p:nvSpPr>
          <p:cNvPr id="17" name="Text 3"/>
          <p:cNvSpPr/>
          <p:nvPr/>
        </p:nvSpPr>
        <p:spPr>
          <a:xfrm>
            <a:off x="4552950" y="8601075"/>
            <a:ext cx="23526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내용을 입력해주세요.</a:t>
            </a:r>
            <a:endParaRPr lang="en-US" sz="2175" dirty="0"/>
          </a:p>
        </p:txBody>
      </p:sp>
      <p:sp>
        <p:nvSpPr>
          <p:cNvPr id="18" name="Conclusion"/>
          <p:cNvSpPr/>
          <p:nvPr/>
        </p:nvSpPr>
        <p:spPr>
          <a:xfrm>
            <a:off x="1485900" y="8601075"/>
            <a:ext cx="15144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Conclusion</a:t>
            </a:r>
            <a:endParaRPr lang="en-US" sz="2175" dirty="0"/>
          </a:p>
        </p:txBody>
      </p:sp>
      <p:sp>
        <p:nvSpPr>
          <p:cNvPr id="19" name="Text 5"/>
          <p:cNvSpPr/>
          <p:nvPr/>
        </p:nvSpPr>
        <p:spPr>
          <a:xfrm>
            <a:off x="1819275" y="3752850"/>
            <a:ext cx="23241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dirty="0">
                <a:solidFill>
                  <a:srgbClr val="5B5B5B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175" dirty="0"/>
          </a:p>
        </p:txBody>
      </p:sp>
      <p:sp>
        <p:nvSpPr>
          <p:cNvPr id="20" name="Text 6"/>
          <p:cNvSpPr/>
          <p:nvPr/>
        </p:nvSpPr>
        <p:spPr>
          <a:xfrm>
            <a:off x="1819275" y="4257675"/>
            <a:ext cx="23812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5B5B5B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 내용을 입력해주세요.</a:t>
            </a:r>
            <a:endParaRPr lang="en-US" sz="1800" dirty="0"/>
          </a:p>
        </p:txBody>
      </p:sp>
      <p:sp>
        <p:nvSpPr>
          <p:cNvPr id="21" name="Step 01"/>
          <p:cNvSpPr/>
          <p:nvPr/>
        </p:nvSpPr>
        <p:spPr>
          <a:xfrm>
            <a:off x="1819275" y="3143250"/>
            <a:ext cx="13239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5B5B5B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Step 01</a:t>
            </a:r>
            <a:endParaRPr lang="en-US" sz="2850" dirty="0"/>
          </a:p>
        </p:txBody>
      </p:sp>
      <p:sp>
        <p:nvSpPr>
          <p:cNvPr id="22" name="Text 8"/>
          <p:cNvSpPr/>
          <p:nvPr/>
        </p:nvSpPr>
        <p:spPr>
          <a:xfrm>
            <a:off x="5838825" y="4257675"/>
            <a:ext cx="23812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 내용을 입력해주세요.</a:t>
            </a:r>
            <a:endParaRPr lang="en-US" sz="1800" dirty="0"/>
          </a:p>
        </p:txBody>
      </p:sp>
      <p:sp>
        <p:nvSpPr>
          <p:cNvPr id="23" name="Text 9"/>
          <p:cNvSpPr/>
          <p:nvPr/>
        </p:nvSpPr>
        <p:spPr>
          <a:xfrm>
            <a:off x="5838825" y="3752850"/>
            <a:ext cx="23241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175" dirty="0"/>
          </a:p>
        </p:txBody>
      </p:sp>
      <p:sp>
        <p:nvSpPr>
          <p:cNvPr id="24" name="Step 02"/>
          <p:cNvSpPr/>
          <p:nvPr/>
        </p:nvSpPr>
        <p:spPr>
          <a:xfrm>
            <a:off x="5838825" y="3143250"/>
            <a:ext cx="137160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Step 02</a:t>
            </a:r>
            <a:endParaRPr lang="en-US" sz="2850" dirty="0"/>
          </a:p>
        </p:txBody>
      </p:sp>
      <p:sp>
        <p:nvSpPr>
          <p:cNvPr id="25" name="Text 11"/>
          <p:cNvSpPr/>
          <p:nvPr/>
        </p:nvSpPr>
        <p:spPr>
          <a:xfrm>
            <a:off x="10029825" y="7486650"/>
            <a:ext cx="23812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5B5B5B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 내용을 입력해주세요.</a:t>
            </a:r>
            <a:endParaRPr lang="en-US" sz="1800" dirty="0"/>
          </a:p>
        </p:txBody>
      </p:sp>
      <p:sp>
        <p:nvSpPr>
          <p:cNvPr id="26" name="Text 12"/>
          <p:cNvSpPr/>
          <p:nvPr/>
        </p:nvSpPr>
        <p:spPr>
          <a:xfrm>
            <a:off x="10029825" y="6981825"/>
            <a:ext cx="23241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dirty="0">
                <a:solidFill>
                  <a:srgbClr val="5B5B5B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175" dirty="0"/>
          </a:p>
        </p:txBody>
      </p:sp>
      <p:sp>
        <p:nvSpPr>
          <p:cNvPr id="27" name="Step 03"/>
          <p:cNvSpPr/>
          <p:nvPr/>
        </p:nvSpPr>
        <p:spPr>
          <a:xfrm>
            <a:off x="10029825" y="6372225"/>
            <a:ext cx="13811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5B5B5B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Step 03</a:t>
            </a:r>
            <a:endParaRPr lang="en-US" sz="2850" dirty="0"/>
          </a:p>
        </p:txBody>
      </p:sp>
      <p:sp>
        <p:nvSpPr>
          <p:cNvPr id="28" name="Text 14"/>
          <p:cNvSpPr/>
          <p:nvPr/>
        </p:nvSpPr>
        <p:spPr>
          <a:xfrm>
            <a:off x="14354175" y="7486650"/>
            <a:ext cx="23812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5B5B5B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 내용을 입력해주세요.</a:t>
            </a:r>
            <a:endParaRPr lang="en-US" sz="1800" dirty="0"/>
          </a:p>
        </p:txBody>
      </p:sp>
      <p:sp>
        <p:nvSpPr>
          <p:cNvPr id="29" name="Text 15"/>
          <p:cNvSpPr/>
          <p:nvPr/>
        </p:nvSpPr>
        <p:spPr>
          <a:xfrm>
            <a:off x="14354175" y="6981825"/>
            <a:ext cx="23241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dirty="0">
                <a:solidFill>
                  <a:srgbClr val="5B5B5B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175" dirty="0"/>
          </a:p>
        </p:txBody>
      </p:sp>
      <p:sp>
        <p:nvSpPr>
          <p:cNvPr id="30" name="Step 04"/>
          <p:cNvSpPr/>
          <p:nvPr/>
        </p:nvSpPr>
        <p:spPr>
          <a:xfrm>
            <a:off x="14354175" y="6372225"/>
            <a:ext cx="13906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5B5B5B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Step 04</a:t>
            </a:r>
            <a:endParaRPr lang="en-US" sz="2850" dirty="0"/>
          </a:p>
        </p:txBody>
      </p:sp>
      <p:sp>
        <p:nvSpPr>
          <p:cNvPr id="31" name="Process"/>
          <p:cNvSpPr/>
          <p:nvPr/>
        </p:nvSpPr>
        <p:spPr>
          <a:xfrm>
            <a:off x="1485900" y="847725"/>
            <a:ext cx="13430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Process</a:t>
            </a:r>
            <a:endParaRPr lang="en-US" sz="2700" dirty="0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D23FAFB3-C127-424F-9AE0-D00E96D63A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2000" y="342265"/>
            <a:ext cx="2628000" cy="423656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37AFDED7-1356-4CAB-BD46-6DD4AAA36D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2324" y="462717"/>
            <a:ext cx="2736000" cy="19841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880A46E1-7A8D-4516-86C6-B25695DD06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02742" y="294640"/>
            <a:ext cx="2154942" cy="782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605"/>
            <a:ext cx="18289270" cy="10288270"/>
          </a:xfrm>
          <a:prstGeom prst="rect">
            <a:avLst/>
          </a:prstGeom>
          <a:noFill/>
        </p:spPr>
      </p:pic>
      <p:pic>
        <p:nvPicPr>
          <p:cNvPr id="3" name="Rectangle 20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47925" y="5219700"/>
            <a:ext cx="657225" cy="2428875"/>
          </a:xfrm>
          <a:prstGeom prst="rect">
            <a:avLst/>
          </a:prstGeom>
        </p:spPr>
      </p:pic>
      <p:pic>
        <p:nvPicPr>
          <p:cNvPr id="4" name="Rectangle 2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0725" y="3400425"/>
            <a:ext cx="657225" cy="4248150"/>
          </a:xfrm>
          <a:prstGeom prst="rect">
            <a:avLst/>
          </a:prstGeom>
        </p:spPr>
      </p:pic>
      <p:pic>
        <p:nvPicPr>
          <p:cNvPr id="5" name="Vector 7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8325" y="6442075"/>
            <a:ext cx="5930900" cy="478155"/>
          </a:xfrm>
          <a:prstGeom prst="rect">
            <a:avLst/>
          </a:prstGeom>
        </p:spPr>
      </p:pic>
      <p:pic>
        <p:nvPicPr>
          <p:cNvPr id="6" name="Vector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8325" y="7175500"/>
            <a:ext cx="5930900" cy="478155"/>
          </a:xfrm>
          <a:prstGeom prst="rect">
            <a:avLst/>
          </a:prstGeom>
        </p:spPr>
      </p:pic>
      <p:pic>
        <p:nvPicPr>
          <p:cNvPr id="7" name="Vector 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8325" y="5651500"/>
            <a:ext cx="5930900" cy="478155"/>
          </a:xfrm>
          <a:prstGeom prst="rect">
            <a:avLst/>
          </a:prstGeom>
        </p:spPr>
      </p:pic>
      <p:pic>
        <p:nvPicPr>
          <p:cNvPr id="8" name="Vector 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8325" y="4889500"/>
            <a:ext cx="5930900" cy="478155"/>
          </a:xfrm>
          <a:prstGeom prst="rect">
            <a:avLst/>
          </a:prstGeom>
        </p:spPr>
      </p:pic>
      <p:pic>
        <p:nvPicPr>
          <p:cNvPr id="9" name="Vector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8325" y="4098925"/>
            <a:ext cx="5930900" cy="478155"/>
          </a:xfrm>
          <a:prstGeom prst="rect">
            <a:avLst/>
          </a:prstGeom>
        </p:spPr>
      </p:pic>
      <p:pic>
        <p:nvPicPr>
          <p:cNvPr id="10" name="Vector 64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005455" y="5772150"/>
            <a:ext cx="2924175" cy="1685925"/>
          </a:xfrm>
          <a:prstGeom prst="rect">
            <a:avLst/>
          </a:prstGeom>
        </p:spPr>
      </p:pic>
      <p:sp>
        <p:nvSpPr>
          <p:cNvPr id="12" name="Text 0"/>
          <p:cNvSpPr>
            <a:spLocks/>
          </p:cNvSpPr>
          <p:nvPr/>
        </p:nvSpPr>
        <p:spPr>
          <a:xfrm>
            <a:off x="952500" y="1483360"/>
            <a:ext cx="9688830" cy="111633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4350"/>
              </a:lnSpc>
              <a:buFontTx/>
              <a:buNone/>
            </a:pPr>
            <a:r>
              <a:rPr lang="en-US" sz="3600" b="1">
                <a:solidFill>
                  <a:srgbClr val="FFFFFF"/>
                </a:solidFill>
                <a:latin typeface="Pretendard" charset="0"/>
                <a:ea typeface="Pretendard" charset="0"/>
                <a:cs typeface="Pretendard Regular" charset="0"/>
              </a:rPr>
              <a:t>미래 과학기술을 선도할 연구자를 발굴하고,</a:t>
            </a:r>
            <a:br>
              <a:rPr lang="ko-KR" altLang="en-US" sz="3600" b="1">
                <a:solidFill>
                  <a:srgbClr val="FFFFFF"/>
                </a:solidFill>
                <a:latin typeface="Pretendard" charset="0"/>
                <a:ea typeface="Pretendard" charset="0"/>
                <a:cs typeface="Pretendard Regular" charset="0"/>
              </a:rPr>
            </a:br>
            <a:r>
              <a:rPr lang="en-US" sz="3600" b="1">
                <a:solidFill>
                  <a:srgbClr val="1428A0"/>
                </a:solidFill>
                <a:latin typeface="Pretendard" charset="0"/>
                <a:ea typeface="Pretendard" charset="0"/>
                <a:cs typeface="Pretendard ExtraBold" charset="0"/>
              </a:rPr>
              <a:t>우리의 과학기술 발전</a:t>
            </a:r>
            <a:r>
              <a:rPr lang="en-US" sz="3600" b="1">
                <a:solidFill>
                  <a:srgbClr val="FFFFFF"/>
                </a:solidFill>
                <a:latin typeface="Pretendard" charset="0"/>
                <a:ea typeface="Pretendard" charset="0"/>
                <a:cs typeface="Pretendard Regular" charset="0"/>
              </a:rPr>
              <a:t>을 위해 기여하겠습니다.</a:t>
            </a:r>
            <a:endParaRPr lang="ko-KR" altLang="en-US" sz="3600" b="1">
              <a:solidFill>
                <a:srgbClr val="FFFFFF"/>
              </a:solidFill>
              <a:latin typeface="Pretendard" charset="0"/>
              <a:ea typeface="Pretendard" charset="0"/>
              <a:cs typeface="Pretendard Regular" charset="0"/>
            </a:endParaRPr>
          </a:p>
        </p:txBody>
      </p:sp>
      <p:sp>
        <p:nvSpPr>
          <p:cNvPr id="13" name="Sentence 1"/>
          <p:cNvSpPr>
            <a:spLocks/>
          </p:cNvSpPr>
          <p:nvPr/>
        </p:nvSpPr>
        <p:spPr>
          <a:xfrm>
            <a:off x="952500" y="1024255"/>
            <a:ext cx="8895715" cy="32512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2550"/>
              </a:lnSpc>
              <a:buFontTx/>
              <a:buNone/>
            </a:pPr>
            <a:r>
              <a:rPr lang="en-US" sz="2100" b="1">
                <a:solidFill>
                  <a:srgbClr val="1428A0"/>
                </a:solidFill>
                <a:latin typeface="Pretendard Bold" charset="0"/>
                <a:ea typeface="Pretendard Bold" charset="0"/>
                <a:cs typeface="Pretendard Bold" charset="0"/>
              </a:rPr>
              <a:t>Sentence 1</a:t>
            </a:r>
            <a:r>
              <a:rPr lang="en-US" sz="2100" b="1">
                <a:solidFill>
                  <a:srgbClr val="FFFFFF"/>
                </a:solidFill>
                <a:latin typeface="Pretendard Bold" charset="0"/>
                <a:ea typeface="Pretendard Bold" charset="0"/>
                <a:cs typeface="Pretendard Bold" charset="0"/>
              </a:rPr>
              <a:t> </a:t>
            </a:r>
            <a:r>
              <a:rPr lang="en-US" sz="2100">
                <a:solidFill>
                  <a:srgbClr val="FFFFFF"/>
                </a:solidFill>
                <a:latin typeface="Pretendard Regular" charset="0"/>
                <a:ea typeface="Pretendard Regular" charset="0"/>
                <a:cs typeface="Pretendard Regular" charset="0"/>
              </a:rPr>
              <a:t>기획 내용을 작성 해 주세요.</a:t>
            </a:r>
            <a:endParaRPr lang="ko-KR" altLang="en-US" sz="2100">
              <a:solidFill>
                <a:srgbClr val="FFFFFF"/>
              </a:solidFill>
              <a:latin typeface="Pretendard Regular" charset="0"/>
              <a:ea typeface="Pretendard Regular" charset="0"/>
              <a:cs typeface="Pretendard Regular" charset="0"/>
            </a:endParaRPr>
          </a:p>
        </p:txBody>
      </p:sp>
      <p:sp>
        <p:nvSpPr>
          <p:cNvPr id="14" name="name_99"/>
          <p:cNvSpPr/>
          <p:nvPr/>
        </p:nvSpPr>
        <p:spPr>
          <a:xfrm>
            <a:off x="3409950" y="5781675"/>
            <a:ext cx="14478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375"/>
              </a:lnSpc>
              <a:buNone/>
            </a:pPr>
            <a:r>
              <a:rPr lang="en-US" sz="52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99%</a:t>
            </a:r>
            <a:endParaRPr lang="en-US" sz="5250" dirty="0"/>
          </a:p>
        </p:txBody>
      </p:sp>
      <p:sp>
        <p:nvSpPr>
          <p:cNvPr id="15" name="name_204"/>
          <p:cNvSpPr/>
          <p:nvPr/>
        </p:nvSpPr>
        <p:spPr>
          <a:xfrm>
            <a:off x="6953250" y="5000625"/>
            <a:ext cx="247650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325"/>
              </a:lnSpc>
              <a:buNone/>
            </a:pPr>
            <a:r>
              <a:rPr lang="en-US" sz="6900" b="1" dirty="0">
                <a:solidFill>
                  <a:srgbClr val="3A8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204%</a:t>
            </a:r>
            <a:endParaRPr lang="en-US" sz="6900" dirty="0"/>
          </a:p>
        </p:txBody>
      </p:sp>
      <p:sp>
        <p:nvSpPr>
          <p:cNvPr id="16" name="Please provide a description of the plan"/>
          <p:cNvSpPr/>
          <p:nvPr/>
        </p:nvSpPr>
        <p:spPr>
          <a:xfrm>
            <a:off x="11620500" y="4095750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➊ Please provide a description of the plan</a:t>
            </a:r>
            <a:endParaRPr lang="en-US" sz="2100" dirty="0"/>
          </a:p>
        </p:txBody>
      </p:sp>
      <p:sp>
        <p:nvSpPr>
          <p:cNvPr id="17" name="Please provide a description of the plan"/>
          <p:cNvSpPr/>
          <p:nvPr/>
        </p:nvSpPr>
        <p:spPr>
          <a:xfrm>
            <a:off x="11620500" y="4886325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➋ Please provide a description of the plan</a:t>
            </a:r>
            <a:endParaRPr lang="en-US" sz="2100" dirty="0"/>
          </a:p>
        </p:txBody>
      </p:sp>
      <p:sp>
        <p:nvSpPr>
          <p:cNvPr id="18" name="Please provide a description of the plan"/>
          <p:cNvSpPr/>
          <p:nvPr/>
        </p:nvSpPr>
        <p:spPr>
          <a:xfrm>
            <a:off x="11620500" y="5676900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➌ Please provide a description of the plan</a:t>
            </a:r>
            <a:endParaRPr lang="en-US" sz="2100" dirty="0"/>
          </a:p>
        </p:txBody>
      </p:sp>
      <p:sp>
        <p:nvSpPr>
          <p:cNvPr id="19" name="Please provide a description of the plan"/>
          <p:cNvSpPr/>
          <p:nvPr/>
        </p:nvSpPr>
        <p:spPr>
          <a:xfrm>
            <a:off x="11620500" y="6467475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➍ Please provide a description of the plan</a:t>
            </a:r>
            <a:endParaRPr lang="en-US" sz="2100" dirty="0"/>
          </a:p>
        </p:txBody>
      </p:sp>
      <p:sp>
        <p:nvSpPr>
          <p:cNvPr id="20" name="Please provide a description of the plan"/>
          <p:cNvSpPr/>
          <p:nvPr/>
        </p:nvSpPr>
        <p:spPr>
          <a:xfrm>
            <a:off x="11620500" y="7258050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➎ Please provide a description of the plan</a:t>
            </a:r>
            <a:endParaRPr lang="en-US" sz="2100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06AA45BC-2B45-4197-B9AA-B376AC09E6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24" name="그림 34">
            <a:extLst>
              <a:ext uri="{FF2B5EF4-FFF2-40B4-BE49-F238E27FC236}">
                <a16:creationId xmlns:a16="http://schemas.microsoft.com/office/drawing/2014/main" id="{237A5928-C5C6-4CD8-99EC-DBFD393561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11136"/>
            <a:ext cx="6838757" cy="297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Vector 64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9793605"/>
          </a:xfrm>
          <a:prstGeom prst="rect">
            <a:avLst/>
          </a:prstGeom>
        </p:spPr>
      </p:pic>
      <p:pic>
        <p:nvPicPr>
          <p:cNvPr id="4" name="Rectangle 1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421380" y="3803650"/>
            <a:ext cx="5429250" cy="1390650"/>
          </a:xfrm>
          <a:prstGeom prst="rect">
            <a:avLst/>
          </a:prstGeom>
        </p:spPr>
      </p:pic>
      <p:pic>
        <p:nvPicPr>
          <p:cNvPr id="5" name="Rectangle 19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44355" y="3803650"/>
            <a:ext cx="5429250" cy="1390650"/>
          </a:xfrm>
          <a:prstGeom prst="rect">
            <a:avLst/>
          </a:prstGeom>
        </p:spPr>
      </p:pic>
      <p:pic>
        <p:nvPicPr>
          <p:cNvPr id="6" name="Group 42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92550" y="4137660"/>
            <a:ext cx="695325" cy="714375"/>
          </a:xfrm>
          <a:prstGeom prst="rect">
            <a:avLst/>
          </a:prstGeom>
        </p:spPr>
      </p:pic>
      <p:pic>
        <p:nvPicPr>
          <p:cNvPr id="7" name="Ellipse 45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915525" y="4573270"/>
            <a:ext cx="695325" cy="285750"/>
          </a:xfrm>
          <a:prstGeom prst="rect">
            <a:avLst/>
          </a:prstGeom>
        </p:spPr>
      </p:pic>
      <p:pic>
        <p:nvPicPr>
          <p:cNvPr id="8" name="Ellipse 46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067290" y="4137660"/>
            <a:ext cx="400050" cy="400050"/>
          </a:xfrm>
          <a:prstGeom prst="rect">
            <a:avLst/>
          </a:prstGeom>
        </p:spPr>
      </p:pic>
      <p:pic>
        <p:nvPicPr>
          <p:cNvPr id="9" name="Rectangle 18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421380" y="5508625"/>
            <a:ext cx="5429250" cy="1390650"/>
          </a:xfrm>
          <a:prstGeom prst="rect">
            <a:avLst/>
          </a:prstGeom>
        </p:spPr>
      </p:pic>
      <p:pic>
        <p:nvPicPr>
          <p:cNvPr id="10" name="Rectangle 20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210050" y="8477250"/>
            <a:ext cx="9867900" cy="1123950"/>
          </a:xfrm>
          <a:prstGeom prst="rect">
            <a:avLst/>
          </a:prstGeom>
        </p:spPr>
      </p:pic>
      <p:pic>
        <p:nvPicPr>
          <p:cNvPr id="11" name="Rectangle 19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444355" y="5508625"/>
            <a:ext cx="5429250" cy="1390650"/>
          </a:xfrm>
          <a:prstGeom prst="rect">
            <a:avLst/>
          </a:prstGeom>
        </p:spPr>
      </p:pic>
      <p:pic>
        <p:nvPicPr>
          <p:cNvPr id="12" name="Group 42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892550" y="5842635"/>
            <a:ext cx="695325" cy="714375"/>
          </a:xfrm>
          <a:prstGeom prst="rect">
            <a:avLst/>
          </a:prstGeom>
        </p:spPr>
      </p:pic>
      <p:pic>
        <p:nvPicPr>
          <p:cNvPr id="13" name="Ellipse 45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915525" y="6278245"/>
            <a:ext cx="695325" cy="285750"/>
          </a:xfrm>
          <a:prstGeom prst="rect">
            <a:avLst/>
          </a:prstGeom>
        </p:spPr>
      </p:pic>
      <p:pic>
        <p:nvPicPr>
          <p:cNvPr id="14" name="Ellipse 46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0067290" y="5842635"/>
            <a:ext cx="400050" cy="400050"/>
          </a:xfrm>
          <a:prstGeom prst="rect">
            <a:avLst/>
          </a:prstGeom>
        </p:spPr>
      </p:pic>
      <p:pic>
        <p:nvPicPr>
          <p:cNvPr id="15" name="Group 44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8582025" y="8334375"/>
            <a:ext cx="1133475" cy="28575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7310755" y="1554480"/>
            <a:ext cx="375285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825"/>
              </a:lnSpc>
              <a:buNone/>
            </a:pPr>
            <a:r>
              <a:rPr lang="en-US" sz="3151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입력해주세요.</a:t>
            </a:r>
            <a:endParaRPr lang="en-US" sz="3151" dirty="0"/>
          </a:p>
        </p:txBody>
      </p:sp>
      <p:sp>
        <p:nvSpPr>
          <p:cNvPr id="18" name="Research"/>
          <p:cNvSpPr/>
          <p:nvPr/>
        </p:nvSpPr>
        <p:spPr>
          <a:xfrm>
            <a:off x="8599805" y="1123950"/>
            <a:ext cx="11144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25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Research</a:t>
            </a:r>
            <a:endParaRPr lang="en-US" sz="1938" dirty="0"/>
          </a:p>
        </p:txBody>
      </p:sp>
      <p:sp>
        <p:nvSpPr>
          <p:cNvPr id="19" name="Text 2"/>
          <p:cNvSpPr/>
          <p:nvPr/>
        </p:nvSpPr>
        <p:spPr>
          <a:xfrm>
            <a:off x="4852035" y="4349115"/>
            <a:ext cx="17430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31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1631" dirty="0"/>
          </a:p>
        </p:txBody>
      </p:sp>
      <p:sp>
        <p:nvSpPr>
          <p:cNvPr id="20" name="Text 3"/>
          <p:cNvSpPr/>
          <p:nvPr/>
        </p:nvSpPr>
        <p:spPr>
          <a:xfrm>
            <a:off x="4852035" y="4137660"/>
            <a:ext cx="12858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989" dirty="0"/>
          </a:p>
        </p:txBody>
      </p:sp>
      <p:sp>
        <p:nvSpPr>
          <p:cNvPr id="21" name="Text 4"/>
          <p:cNvSpPr/>
          <p:nvPr/>
        </p:nvSpPr>
        <p:spPr>
          <a:xfrm>
            <a:off x="10875010" y="4349115"/>
            <a:ext cx="17430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31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1631" dirty="0"/>
          </a:p>
        </p:txBody>
      </p:sp>
      <p:sp>
        <p:nvSpPr>
          <p:cNvPr id="22" name="Text 5"/>
          <p:cNvSpPr/>
          <p:nvPr/>
        </p:nvSpPr>
        <p:spPr>
          <a:xfrm>
            <a:off x="10875010" y="4137660"/>
            <a:ext cx="12858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989" dirty="0"/>
          </a:p>
        </p:txBody>
      </p:sp>
      <p:sp>
        <p:nvSpPr>
          <p:cNvPr id="23" name="Text 6"/>
          <p:cNvSpPr/>
          <p:nvPr/>
        </p:nvSpPr>
        <p:spPr>
          <a:xfrm>
            <a:off x="4852035" y="6054090"/>
            <a:ext cx="17430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31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1631" dirty="0"/>
          </a:p>
        </p:txBody>
      </p:sp>
      <p:sp>
        <p:nvSpPr>
          <p:cNvPr id="24" name="Text 7"/>
          <p:cNvSpPr/>
          <p:nvPr/>
        </p:nvSpPr>
        <p:spPr>
          <a:xfrm>
            <a:off x="4852035" y="5842635"/>
            <a:ext cx="12858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989" dirty="0"/>
          </a:p>
        </p:txBody>
      </p:sp>
      <p:sp>
        <p:nvSpPr>
          <p:cNvPr id="25" name="Text 8"/>
          <p:cNvSpPr/>
          <p:nvPr/>
        </p:nvSpPr>
        <p:spPr>
          <a:xfrm>
            <a:off x="10875010" y="6054090"/>
            <a:ext cx="17430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31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1631" dirty="0"/>
          </a:p>
        </p:txBody>
      </p:sp>
      <p:sp>
        <p:nvSpPr>
          <p:cNvPr id="26" name="Text 9"/>
          <p:cNvSpPr/>
          <p:nvPr/>
        </p:nvSpPr>
        <p:spPr>
          <a:xfrm>
            <a:off x="10875010" y="5842635"/>
            <a:ext cx="12858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989" dirty="0"/>
          </a:p>
        </p:txBody>
      </p:sp>
      <p:sp>
        <p:nvSpPr>
          <p:cNvPr id="27" name="Text 10"/>
          <p:cNvSpPr/>
          <p:nvPr/>
        </p:nvSpPr>
        <p:spPr>
          <a:xfrm>
            <a:off x="10986135" y="3221355"/>
            <a:ext cx="2419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4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작성해주세요.</a:t>
            </a:r>
            <a:endParaRPr lang="en-US" sz="2024" dirty="0"/>
          </a:p>
        </p:txBody>
      </p:sp>
      <p:sp>
        <p:nvSpPr>
          <p:cNvPr id="28" name="Text 11"/>
          <p:cNvSpPr/>
          <p:nvPr/>
        </p:nvSpPr>
        <p:spPr>
          <a:xfrm>
            <a:off x="8039100" y="8896350"/>
            <a:ext cx="21431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작성해주세요.</a:t>
            </a:r>
            <a:endParaRPr lang="en-US" sz="1800" dirty="0"/>
          </a:p>
        </p:txBody>
      </p:sp>
      <p:sp>
        <p:nvSpPr>
          <p:cNvPr id="29" name="Text 12"/>
          <p:cNvSpPr/>
          <p:nvPr/>
        </p:nvSpPr>
        <p:spPr>
          <a:xfrm>
            <a:off x="4963795" y="3221355"/>
            <a:ext cx="2419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4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작성해주세요.</a:t>
            </a:r>
            <a:endParaRPr lang="en-US" sz="2024" dirty="0"/>
          </a:p>
        </p:txBody>
      </p:sp>
      <p:sp>
        <p:nvSpPr>
          <p:cNvPr id="30" name="Research"/>
          <p:cNvSpPr/>
          <p:nvPr/>
        </p:nvSpPr>
        <p:spPr>
          <a:xfrm>
            <a:off x="5700395" y="2895600"/>
            <a:ext cx="904875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552" b="1" dirty="0">
                <a:solidFill>
                  <a:srgbClr val="3A8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Research</a:t>
            </a:r>
            <a:endParaRPr lang="en-US" sz="1552" dirty="0"/>
          </a:p>
        </p:txBody>
      </p:sp>
      <p:sp>
        <p:nvSpPr>
          <p:cNvPr id="31" name="Research"/>
          <p:cNvSpPr/>
          <p:nvPr/>
        </p:nvSpPr>
        <p:spPr>
          <a:xfrm>
            <a:off x="11723370" y="2895600"/>
            <a:ext cx="904875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552" b="1" dirty="0">
                <a:solidFill>
                  <a:srgbClr val="3A8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Research</a:t>
            </a:r>
            <a:endParaRPr lang="en-US" sz="1552" dirty="0"/>
          </a:p>
        </p:txBody>
      </p:sp>
      <p:sp>
        <p:nvSpPr>
          <p:cNvPr id="32" name="Text 15"/>
          <p:cNvSpPr/>
          <p:nvPr/>
        </p:nvSpPr>
        <p:spPr>
          <a:xfrm>
            <a:off x="4886325" y="2099945"/>
            <a:ext cx="852487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25"/>
              </a:lnSpc>
              <a:buNone/>
            </a:pPr>
            <a:r>
              <a:rPr lang="en-US" sz="1662" dirty="0">
                <a:solidFill>
                  <a:srgbClr val="FFFFFF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기존의 과학 이론 또는 기술과 차별화되는 창조적이고 원천적인 개념 제안, 이를 구현하는 방법론을 제시.
새로운 과학 현상의 발견이나 원리를 규명하려는 연구.</a:t>
            </a:r>
            <a:endParaRPr lang="en-US" sz="1662" dirty="0"/>
          </a:p>
        </p:txBody>
      </p:sp>
      <p:sp>
        <p:nvSpPr>
          <p:cNvPr id="33" name="Research"/>
          <p:cNvSpPr/>
          <p:nvPr/>
        </p:nvSpPr>
        <p:spPr>
          <a:xfrm>
            <a:off x="8715375" y="8362950"/>
            <a:ext cx="904875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Research</a:t>
            </a:r>
            <a:endParaRPr lang="en-US" sz="1552" dirty="0"/>
          </a:p>
        </p:txBody>
      </p:sp>
      <p:pic>
        <p:nvPicPr>
          <p:cNvPr id="36" name="그림 34">
            <a:extLst>
              <a:ext uri="{FF2B5EF4-FFF2-40B4-BE49-F238E27FC236}">
                <a16:creationId xmlns:a16="http://schemas.microsoft.com/office/drawing/2014/main" id="{F76010A7-0B96-48DE-89CC-E17AFDEEB5E1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5" y="473977"/>
            <a:ext cx="6838757" cy="297418"/>
          </a:xfrm>
          <a:prstGeom prst="rect">
            <a:avLst/>
          </a:prstGeom>
          <a:noFill/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39FA2378-2404-4A4C-9612-0406E1BFCB8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Pages>12</Pages>
  <Words>508</Words>
  <Characters>0</Characters>
  <Application>Microsoft Office PowerPoint</Application>
  <DocSecurity>0</DocSecurity>
  <PresentationFormat>사용자 지정</PresentationFormat>
  <Lines>0</Lines>
  <Paragraphs>116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3" baseType="lpstr">
      <vt:lpstr>Pretendard Regular</vt:lpstr>
      <vt:lpstr>Pretendard ExtraBold</vt:lpstr>
      <vt:lpstr>Pretendard Bold</vt:lpstr>
      <vt:lpstr>Calibri</vt:lpstr>
      <vt:lpstr>Pretendard Black</vt:lpstr>
      <vt:lpstr>맑은 고딕</vt:lpstr>
      <vt:lpstr>Pretendard</vt:lpstr>
      <vt:lpstr>Pretendard Medium</vt:lpstr>
      <vt:lpstr>Arial</vt:lpstr>
      <vt:lpstr>Pretendard SemiBold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양정은/미래기술육성센터/삼성전자</cp:lastModifiedBy>
  <cp:revision>6</cp:revision>
  <dcterms:modified xsi:type="dcterms:W3CDTF">2025-04-21T06:12:47Z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