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embeddedFontLst>
    <p:embeddedFont>
      <p:font typeface="Pretendard" panose="02000503000000020004" pitchFamily="2" charset="-127"/>
      <p:regular r:id="rId15"/>
      <p:bold r:id="rId16"/>
    </p:embeddedFont>
    <p:embeddedFont>
      <p:font typeface="Pretendard Black" panose="02000A03000000020004" pitchFamily="2" charset="-127"/>
      <p:bold r:id="rId17"/>
    </p:embeddedFont>
    <p:embeddedFont>
      <p:font typeface="Pretendard Bold" panose="02000803000000020004" pitchFamily="2" charset="-127"/>
      <p:bold r:id="rId18"/>
    </p:embeddedFont>
    <p:embeddedFont>
      <p:font typeface="Pretendard ExtraBold" panose="02000903000000020004" pitchFamily="2" charset="-127"/>
      <p:bold r:id="rId19"/>
    </p:embeddedFont>
    <p:embeddedFont>
      <p:font typeface="Pretendard Medium" panose="02000603000000020004" pitchFamily="2" charset="-127"/>
      <p:regular r:id="rId20"/>
    </p:embeddedFont>
    <p:embeddedFont>
      <p:font typeface="Pretendard Regular" panose="02000503000000020004" pitchFamily="2" charset="-127"/>
      <p:regular r:id="rId21"/>
    </p:embeddedFont>
    <p:embeddedFont>
      <p:font typeface="Pretendard SemiBold" panose="02000703000000020004" pitchFamily="2" charset="-127"/>
      <p:bold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15.png"/><Relationship Id="rId3" Type="http://schemas.openxmlformats.org/officeDocument/2006/relationships/image" Target="../media/image61.png"/><Relationship Id="rId21" Type="http://schemas.openxmlformats.org/officeDocument/2006/relationships/image" Target="../media/image79.sv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4.sv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svg"/><Relationship Id="rId11" Type="http://schemas.openxmlformats.org/officeDocument/2006/relationships/image" Target="../media/image69.svg"/><Relationship Id="rId24" Type="http://schemas.openxmlformats.org/officeDocument/2006/relationships/image" Target="../media/image82.sv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jpeg"/><Relationship Id="rId9" Type="http://schemas.openxmlformats.org/officeDocument/2006/relationships/image" Target="../media/image67.svg"/><Relationship Id="rId14" Type="http://schemas.openxmlformats.org/officeDocument/2006/relationships/image" Target="../media/image72.svg"/><Relationship Id="rId22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8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62.jpe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3" Type="http://schemas.openxmlformats.org/officeDocument/2006/relationships/image" Target="../media/image1.pn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jpe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2.sv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sv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5.png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1.pn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5" Type="http://schemas.openxmlformats.org/officeDocument/2006/relationships/image" Target="../media/image5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31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svg"/><Relationship Id="rId3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dkxlqmf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Mask group" descr="/Users/isuhyeong/Library/Group Containers/L48J367XN4.com.infraware.PolarisOffice/EngineTemp/83046/image-1-4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sp>
        <p:nvSpPr>
          <p:cNvPr id="7" name="Business proposal presentation"/>
          <p:cNvSpPr/>
          <p:nvPr/>
        </p:nvSpPr>
        <p:spPr>
          <a:xfrm>
            <a:off x="16440150" y="9058275"/>
            <a:ext cx="1276350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4784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BUSINESS
PROPOSAL
PRESENTATION</a:t>
            </a:r>
            <a:endParaRPr lang="en-US" sz="1350" dirty="0"/>
          </a:p>
        </p:txBody>
      </p:sp>
      <p:pic>
        <p:nvPicPr>
          <p:cNvPr id="11" name="그림 15" descr="/Users/isuhyeong/Library/Group Containers/L48J367XN4.com.infraware.PolarisOffice/EngineTemp/83046/fImage389203123144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5" y="4026534"/>
            <a:ext cx="5928360" cy="2146300"/>
          </a:xfrm>
          <a:prstGeom prst="rect">
            <a:avLst/>
          </a:prstGeom>
          <a:noFill/>
        </p:spPr>
      </p:pic>
      <p:sp>
        <p:nvSpPr>
          <p:cNvPr id="12" name="도형 16"/>
          <p:cNvSpPr>
            <a:spLocks/>
          </p:cNvSpPr>
          <p:nvPr/>
        </p:nvSpPr>
        <p:spPr>
          <a:xfrm>
            <a:off x="12538075" y="482600"/>
            <a:ext cx="4877435" cy="2387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1575" spc="160">
                <a:solidFill>
                  <a:srgbClr val="FFFFFF"/>
                </a:solidFill>
                <a:latin typeface="Pretendard Medium" charset="0"/>
                <a:ea typeface="Pretendard Medium" charset="0"/>
                <a:sym typeface="나눔고딕" charset="0"/>
              </a:rPr>
              <a:t>2025 BUSINESS PROPOSAL PRESENTATION</a:t>
            </a:r>
            <a:endParaRPr lang="ko-KR" altLang="en-US" sz="1575">
              <a:solidFill>
                <a:srgbClr val="FFFFFF"/>
              </a:solidFill>
              <a:latin typeface="Pretendard Medium" charset="0"/>
              <a:ea typeface="Pretendard Medium" charset="0"/>
              <a:sym typeface="나눔고딕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27EAA92-E1DA-47AB-94AE-E04E319226BB}"/>
              </a:ext>
            </a:extLst>
          </p:cNvPr>
          <p:cNvGrpSpPr>
            <a:grpSpLocks noChangeAspect="1"/>
          </p:cNvGrpSpPr>
          <p:nvPr/>
        </p:nvGrpSpPr>
        <p:grpSpPr>
          <a:xfrm>
            <a:off x="353079" y="211835"/>
            <a:ext cx="2791904" cy="640119"/>
            <a:chOff x="426994" y="211835"/>
            <a:chExt cx="3490381" cy="800264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FDDBF58E-A692-4C8F-934D-3FE1EAF25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994" y="211835"/>
              <a:ext cx="3490381" cy="562681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3D603EDC-7495-4699-8E9F-4B0D6EBEB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7459" y="774520"/>
              <a:ext cx="3276000" cy="237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tai00130000587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Rectangle 1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38245" y="2162175"/>
            <a:ext cx="5324475" cy="3171825"/>
          </a:xfrm>
          <a:prstGeom prst="rect">
            <a:avLst/>
          </a:prstGeom>
        </p:spPr>
      </p:pic>
      <p:pic>
        <p:nvPicPr>
          <p:cNvPr id="5" name="Ellipse 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74660" y="2351405"/>
            <a:ext cx="838200" cy="838200"/>
          </a:xfrm>
          <a:prstGeom prst="rect">
            <a:avLst/>
          </a:prstGeom>
        </p:spPr>
      </p:pic>
      <p:pic>
        <p:nvPicPr>
          <p:cNvPr id="6" name="Group 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24215" y="2592070"/>
            <a:ext cx="352425" cy="352425"/>
          </a:xfrm>
          <a:prstGeom prst="rect">
            <a:avLst/>
          </a:prstGeom>
        </p:spPr>
      </p:pic>
      <p:pic>
        <p:nvPicPr>
          <p:cNvPr id="7" name="Rectangle 18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235440" y="2162175"/>
            <a:ext cx="5324475" cy="3171825"/>
          </a:xfrm>
          <a:prstGeom prst="rect">
            <a:avLst/>
          </a:prstGeom>
        </p:spPr>
      </p:pic>
      <p:pic>
        <p:nvPicPr>
          <p:cNvPr id="8" name="Ellipse 8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3571855" y="2351405"/>
            <a:ext cx="838200" cy="838200"/>
          </a:xfrm>
          <a:prstGeom prst="rect">
            <a:avLst/>
          </a:prstGeom>
        </p:spPr>
      </p:pic>
      <p:pic>
        <p:nvPicPr>
          <p:cNvPr id="9" name="Group 7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3821410" y="2592070"/>
            <a:ext cx="352425" cy="352425"/>
          </a:xfrm>
          <a:prstGeom prst="rect">
            <a:avLst/>
          </a:prstGeom>
        </p:spPr>
      </p:pic>
      <p:pic>
        <p:nvPicPr>
          <p:cNvPr id="10" name="Rectangle 18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235440" y="5528310"/>
            <a:ext cx="5324475" cy="3171825"/>
          </a:xfrm>
          <a:prstGeom prst="rect">
            <a:avLst/>
          </a:prstGeom>
        </p:spPr>
      </p:pic>
      <p:pic>
        <p:nvPicPr>
          <p:cNvPr id="11" name="Ellipse 8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3571855" y="5717540"/>
            <a:ext cx="838200" cy="838200"/>
          </a:xfrm>
          <a:prstGeom prst="rect">
            <a:avLst/>
          </a:prstGeom>
        </p:spPr>
      </p:pic>
      <p:pic>
        <p:nvPicPr>
          <p:cNvPr id="12" name="Group 7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821410" y="5958205"/>
            <a:ext cx="352425" cy="352425"/>
          </a:xfrm>
          <a:prstGeom prst="rect">
            <a:avLst/>
          </a:prstGeom>
        </p:spPr>
      </p:pic>
      <p:pic>
        <p:nvPicPr>
          <p:cNvPr id="13" name="Rectangle 18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3738245" y="5528310"/>
            <a:ext cx="5324475" cy="3171825"/>
          </a:xfrm>
          <a:prstGeom prst="rect">
            <a:avLst/>
          </a:prstGeom>
        </p:spPr>
      </p:pic>
      <p:pic>
        <p:nvPicPr>
          <p:cNvPr id="14" name="Ellipse 8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8074660" y="5717540"/>
            <a:ext cx="838200" cy="838200"/>
          </a:xfrm>
          <a:prstGeom prst="rect">
            <a:avLst/>
          </a:prstGeom>
        </p:spPr>
      </p:pic>
      <p:pic>
        <p:nvPicPr>
          <p:cNvPr id="15" name="Group 7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8324215" y="5958205"/>
            <a:ext cx="352425" cy="352425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4116705" y="25901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18" name="Text 1"/>
          <p:cNvSpPr/>
          <p:nvPr/>
        </p:nvSpPr>
        <p:spPr>
          <a:xfrm>
            <a:off x="4116705" y="31908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19" name="Text 2"/>
          <p:cNvSpPr/>
          <p:nvPr/>
        </p:nvSpPr>
        <p:spPr>
          <a:xfrm>
            <a:off x="9613900" y="25901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20" name="Text 3"/>
          <p:cNvSpPr/>
          <p:nvPr/>
        </p:nvSpPr>
        <p:spPr>
          <a:xfrm>
            <a:off x="9613900" y="31908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21" name="Text 4"/>
          <p:cNvSpPr/>
          <p:nvPr/>
        </p:nvSpPr>
        <p:spPr>
          <a:xfrm>
            <a:off x="9613900" y="59556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22" name="Text 5"/>
          <p:cNvSpPr/>
          <p:nvPr/>
        </p:nvSpPr>
        <p:spPr>
          <a:xfrm>
            <a:off x="9613900" y="65563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23" name="Text 6"/>
          <p:cNvSpPr/>
          <p:nvPr/>
        </p:nvSpPr>
        <p:spPr>
          <a:xfrm>
            <a:off x="4116705" y="5955665"/>
            <a:ext cx="29051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2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722" dirty="0"/>
          </a:p>
        </p:txBody>
      </p:sp>
      <p:sp>
        <p:nvSpPr>
          <p:cNvPr id="24" name="Text 7"/>
          <p:cNvSpPr/>
          <p:nvPr/>
        </p:nvSpPr>
        <p:spPr>
          <a:xfrm>
            <a:off x="4116705" y="6556375"/>
            <a:ext cx="28384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2203" dirty="0"/>
          </a:p>
        </p:txBody>
      </p:sp>
      <p:sp>
        <p:nvSpPr>
          <p:cNvPr id="25" name="Text 8"/>
          <p:cNvSpPr/>
          <p:nvPr/>
        </p:nvSpPr>
        <p:spPr>
          <a:xfrm>
            <a:off x="7048500" y="1219200"/>
            <a:ext cx="42862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입력해주세요.</a:t>
            </a:r>
            <a:endParaRPr lang="en-US" sz="36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C8ADDDE-3FFD-4F7C-88C3-D3902127B58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9" name="그림 34">
            <a:extLst>
              <a:ext uri="{FF2B5EF4-FFF2-40B4-BE49-F238E27FC236}">
                <a16:creationId xmlns:a16="http://schemas.microsoft.com/office/drawing/2014/main" id="{25D8EEE6-0286-41BC-BE2B-FD581DF2EE8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9" y="421152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tai00130000587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pic>
        <p:nvPicPr>
          <p:cNvPr id="4" name="Ellipse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2381250"/>
            <a:ext cx="971550" cy="971550"/>
          </a:xfrm>
          <a:prstGeom prst="rect">
            <a:avLst/>
          </a:prstGeom>
        </p:spPr>
      </p:pic>
      <p:pic>
        <p:nvPicPr>
          <p:cNvPr id="5" name="Ellipse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3886200"/>
            <a:ext cx="971550" cy="971550"/>
          </a:xfrm>
          <a:prstGeom prst="rect">
            <a:avLst/>
          </a:prstGeom>
        </p:spPr>
      </p:pic>
      <p:pic>
        <p:nvPicPr>
          <p:cNvPr id="6" name="Ellipse 1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5524500"/>
            <a:ext cx="971550" cy="971550"/>
          </a:xfrm>
          <a:prstGeom prst="rect">
            <a:avLst/>
          </a:prstGeom>
        </p:spPr>
      </p:pic>
      <p:pic>
        <p:nvPicPr>
          <p:cNvPr id="7" name="Ellipse 1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95575" y="6934200"/>
            <a:ext cx="971550" cy="971550"/>
          </a:xfrm>
          <a:prstGeom prst="rect">
            <a:avLst/>
          </a:prstGeom>
        </p:spPr>
      </p:pic>
      <p:pic>
        <p:nvPicPr>
          <p:cNvPr id="8" name="Line 1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8325" y="3590925"/>
            <a:ext cx="14601825" cy="18415"/>
          </a:xfrm>
          <a:prstGeom prst="rect">
            <a:avLst/>
          </a:prstGeom>
        </p:spPr>
      </p:pic>
      <p:pic>
        <p:nvPicPr>
          <p:cNvPr id="9" name="Line 2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8325" y="5133975"/>
            <a:ext cx="14601825" cy="18415"/>
          </a:xfrm>
          <a:prstGeom prst="rect">
            <a:avLst/>
          </a:prstGeom>
        </p:spPr>
      </p:pic>
      <p:pic>
        <p:nvPicPr>
          <p:cNvPr id="10" name="Line 3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8325" y="6772275"/>
            <a:ext cx="14601825" cy="18415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4143375" y="2543175"/>
            <a:ext cx="115347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기존의 과학 이론 또는 기술과 차별화되는 창조적이고 원천적인 개념 제안, 이를 구현하는 방법론을 제시하는가?
새로운 과학 현상의 발견이나 원리를 규명하려는 연구인가?</a:t>
            </a:r>
            <a:endParaRPr lang="en-US" sz="2100" dirty="0"/>
          </a:p>
        </p:txBody>
      </p:sp>
      <p:sp>
        <p:nvSpPr>
          <p:cNvPr id="13" name="Text 1"/>
          <p:cNvSpPr/>
          <p:nvPr/>
        </p:nvSpPr>
        <p:spPr>
          <a:xfrm>
            <a:off x="4143375" y="3952875"/>
            <a:ext cx="5429250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인류의 과학‧학술적 진보에 기여할 수 있는가?
새로운 과학기술 분야를 개척하여 창출할 수 있는가?
과학기술적으로 미치는 파급 효과는 어느 정도인가?</a:t>
            </a:r>
            <a:endParaRPr lang="en-US" sz="2100" dirty="0"/>
          </a:p>
        </p:txBody>
      </p:sp>
      <p:sp>
        <p:nvSpPr>
          <p:cNvPr id="14" name="Milestone"/>
          <p:cNvSpPr/>
          <p:nvPr/>
        </p:nvSpPr>
        <p:spPr>
          <a:xfrm>
            <a:off x="4143375" y="5686425"/>
            <a:ext cx="835342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Milestone, 예산, 인력 등의 계획은 연구목표 달성을 위해 타당하고 합리적인가?
구체적인 목표와 검증 방법을 제시하고 있는가?</a:t>
            </a:r>
            <a:endParaRPr lang="en-US" sz="2100" dirty="0"/>
          </a:p>
        </p:txBody>
      </p:sp>
      <p:sp>
        <p:nvSpPr>
          <p:cNvPr id="15" name="Text 3"/>
          <p:cNvSpPr/>
          <p:nvPr/>
        </p:nvSpPr>
        <p:spPr>
          <a:xfrm>
            <a:off x="4143375" y="7096125"/>
            <a:ext cx="6657975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연구책임자의 기술적 역량과 리더십은 충분한가?
참여 연구진은 전문성을 가지고 있고 적절하게 구성되어 있는가?</a:t>
            </a:r>
            <a:endParaRPr lang="en-US" sz="2100" dirty="0"/>
          </a:p>
        </p:txBody>
      </p:sp>
      <p:sp>
        <p:nvSpPr>
          <p:cNvPr id="16" name="Sentence 4"/>
          <p:cNvSpPr/>
          <p:nvPr/>
        </p:nvSpPr>
        <p:spPr>
          <a:xfrm>
            <a:off x="1295400" y="352425"/>
            <a:ext cx="1267460" cy="276860"/>
          </a:xfrm>
          <a:prstGeom prst="rect">
            <a:avLst/>
          </a:prstGeom>
          <a:noFill/>
          <a:ln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Sentence 1</a:t>
            </a:r>
            <a:endParaRPr lang="ko-KR" altLang="en-US" sz="1800">
              <a:solidFill>
                <a:srgbClr val="FFFFFF"/>
              </a:solidFill>
              <a:latin typeface="Pretendard ExtraBold" charset="0"/>
              <a:ea typeface="Pretendard ExtraBold" charset="0"/>
              <a:cs typeface="Pretendard ExtraBold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0E68618-D163-43FB-A082-4AC7A8F927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0" name="그림 34">
            <a:extLst>
              <a:ext uri="{FF2B5EF4-FFF2-40B4-BE49-F238E27FC236}">
                <a16:creationId xmlns:a16="http://schemas.microsoft.com/office/drawing/2014/main" id="{1F49D67C-4C51-467C-8166-9E59A059DF9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94045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CK_tai00130000587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7210" cy="10287635"/>
          </a:xfrm>
          <a:prstGeom prst="rect">
            <a:avLst/>
          </a:prstGeom>
          <a:noFill/>
        </p:spPr>
      </p:pic>
      <p:pic>
        <p:nvPicPr>
          <p:cNvPr id="4" name="Group 3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022080" y="2933700"/>
            <a:ext cx="7305675" cy="895350"/>
          </a:xfrm>
          <a:prstGeom prst="rect">
            <a:avLst/>
          </a:prstGeom>
        </p:spPr>
      </p:pic>
      <p:pic>
        <p:nvPicPr>
          <p:cNvPr id="5" name="Group 3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022080" y="4404360"/>
            <a:ext cx="6972300" cy="895350"/>
          </a:xfrm>
          <a:prstGeom prst="rect">
            <a:avLst/>
          </a:prstGeom>
        </p:spPr>
      </p:pic>
      <p:pic>
        <p:nvPicPr>
          <p:cNvPr id="6" name="Group 33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022080" y="5875020"/>
            <a:ext cx="6791325" cy="895350"/>
          </a:xfrm>
          <a:prstGeom prst="rect">
            <a:avLst/>
          </a:prstGeom>
        </p:spPr>
      </p:pic>
      <p:pic>
        <p:nvPicPr>
          <p:cNvPr id="7" name="Group 3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022080" y="7346315"/>
            <a:ext cx="7410450" cy="895350"/>
          </a:xfrm>
          <a:prstGeom prst="rect">
            <a:avLst/>
          </a:prstGeom>
        </p:spPr>
      </p:pic>
      <p:pic>
        <p:nvPicPr>
          <p:cNvPr id="8" name="Line 1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022080" y="4142105"/>
            <a:ext cx="7305675" cy="8890"/>
          </a:xfrm>
          <a:prstGeom prst="rect">
            <a:avLst/>
          </a:prstGeom>
        </p:spPr>
      </p:pic>
      <p:pic>
        <p:nvPicPr>
          <p:cNvPr id="9" name="Line 2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022080" y="5560060"/>
            <a:ext cx="7305675" cy="8890"/>
          </a:xfrm>
          <a:prstGeom prst="rect">
            <a:avLst/>
          </a:prstGeom>
        </p:spPr>
      </p:pic>
      <p:pic>
        <p:nvPicPr>
          <p:cNvPr id="10" name="Line 3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022080" y="7066280"/>
            <a:ext cx="7305675" cy="889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10246995" y="2933700"/>
            <a:ext cx="6099810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기존의 과학 이론 또는 기술과 차별화되는 창조적이고 원천적인 개념 제안, 이를 구현하는 방법론을 제시하는가?
새로운 과학 현상의 발견이나 원리를 규명하려는 연구인가?</a:t>
            </a:r>
            <a:endParaRPr lang="en-US" sz="1930" dirty="0"/>
          </a:p>
        </p:txBody>
      </p:sp>
      <p:sp>
        <p:nvSpPr>
          <p:cNvPr id="13" name="Text 1"/>
          <p:cNvSpPr/>
          <p:nvPr/>
        </p:nvSpPr>
        <p:spPr>
          <a:xfrm>
            <a:off x="10248265" y="4404360"/>
            <a:ext cx="5765165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인류의 과학‧학술적 진보에 기여할 수 있는가?
새로운 과학기술 분야를 개척하여 창출할 수 있는가?
과학기술적으로 미치는 파급 효과는 어느 정도인가?</a:t>
            </a:r>
            <a:endParaRPr lang="en-US" sz="1930" dirty="0"/>
          </a:p>
        </p:txBody>
      </p:sp>
      <p:sp>
        <p:nvSpPr>
          <p:cNvPr id="14" name="Milestone"/>
          <p:cNvSpPr/>
          <p:nvPr/>
        </p:nvSpPr>
        <p:spPr>
          <a:xfrm>
            <a:off x="10247630" y="5875020"/>
            <a:ext cx="5584825" cy="88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Milestone, 예산, 인력 등의 계획은 연구목표 달성을 위해 타당하고 합리적인가?
구체적인 목표와 검증 방법을 제시하고 있는가?</a:t>
            </a:r>
            <a:endParaRPr lang="en-US" sz="1930" dirty="0"/>
          </a:p>
        </p:txBody>
      </p:sp>
      <p:sp>
        <p:nvSpPr>
          <p:cNvPr id="15" name="Text 3"/>
          <p:cNvSpPr/>
          <p:nvPr/>
        </p:nvSpPr>
        <p:spPr>
          <a:xfrm>
            <a:off x="10248265" y="7495540"/>
            <a:ext cx="6203315" cy="591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연구책임자의 기술적 역량과 리더십은 충분한가?
참여 연구진은 전문성을 가지고 있고 적절하게 구성되어 있는가?</a:t>
            </a:r>
            <a:endParaRPr lang="en-US" sz="1930" dirty="0"/>
          </a:p>
        </p:txBody>
      </p:sp>
      <p:sp>
        <p:nvSpPr>
          <p:cNvPr id="16" name="Sentence 4"/>
          <p:cNvSpPr>
            <a:spLocks/>
          </p:cNvSpPr>
          <p:nvPr/>
        </p:nvSpPr>
        <p:spPr>
          <a:xfrm>
            <a:off x="1295400" y="352425"/>
            <a:ext cx="1268095" cy="277495"/>
          </a:xfrm>
          <a:prstGeom prst="rect">
            <a:avLst/>
          </a:prstGeom>
          <a:noFill/>
          <a:ln cap="flat" cmpd="sng">
            <a:solidFill>
              <a:schemeClr val="bg1">
                <a:alpha val="100000"/>
              </a:schemeClr>
            </a:solidFill>
            <a:prstDash val="solid"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175"/>
              </a:lnSpc>
              <a:buFontTx/>
              <a:buNone/>
            </a:pPr>
            <a:r>
              <a:rPr lang="en-US" sz="1800">
                <a:solidFill>
                  <a:schemeClr val="bg1"/>
                </a:solidFill>
                <a:latin typeface="Pretendard ExtraBold" charset="0"/>
                <a:ea typeface="Pretendard ExtraBold" charset="0"/>
                <a:cs typeface="Pretendard ExtraBold" charset="0"/>
              </a:rPr>
              <a:t>Sentence 1</a:t>
            </a:r>
            <a:endParaRPr lang="ko-KR" altLang="en-US" sz="1800">
              <a:solidFill>
                <a:schemeClr val="bg1"/>
              </a:solidFill>
              <a:latin typeface="Pretendard ExtraBold" charset="0"/>
              <a:ea typeface="Pretendard ExtraBold" charset="0"/>
              <a:cs typeface="Pretendard ExtraBold" charset="0"/>
            </a:endParaRPr>
          </a:p>
        </p:txBody>
      </p:sp>
      <p:sp>
        <p:nvSpPr>
          <p:cNvPr id="18" name="Text 6"/>
          <p:cNvSpPr/>
          <p:nvPr/>
        </p:nvSpPr>
        <p:spPr>
          <a:xfrm>
            <a:off x="10582275" y="1800225"/>
            <a:ext cx="4286250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입력해주세요.</a:t>
            </a:r>
            <a:endParaRPr lang="en-US" sz="36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95A167D-23DE-4C97-A4E5-97F19AB8CD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2" name="그림 34">
            <a:extLst>
              <a:ext uri="{FF2B5EF4-FFF2-40B4-BE49-F238E27FC236}">
                <a16:creationId xmlns:a16="http://schemas.microsoft.com/office/drawing/2014/main" id="{A69FFF20-B24A-4566-B010-C89A74B86B6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0797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dkxlqmf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Mask group" descr="/Users/isuhyeong/Library/Group Containers/L48J367XN4.com.infraware.PolarisOffice/EngineTemp/83046/image-2-4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pic>
        <p:nvPicPr>
          <p:cNvPr id="6" name="Rectangle 3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05950" y="4581525"/>
            <a:ext cx="9525" cy="1123950"/>
          </a:xfrm>
          <a:prstGeom prst="rect">
            <a:avLst/>
          </a:prstGeom>
        </p:spPr>
      </p:pic>
      <p:sp>
        <p:nvSpPr>
          <p:cNvPr id="8" name="Business proposal presentation"/>
          <p:cNvSpPr/>
          <p:nvPr/>
        </p:nvSpPr>
        <p:spPr>
          <a:xfrm>
            <a:off x="16440150" y="9058275"/>
            <a:ext cx="1276350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4784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BUSINESS
PROPOSAL
PRESENTATION</a:t>
            </a:r>
            <a:endParaRPr lang="en-US" sz="1350" dirty="0"/>
          </a:p>
        </p:txBody>
      </p:sp>
      <p:sp>
        <p:nvSpPr>
          <p:cNvPr id="10" name="Text 2"/>
          <p:cNvSpPr/>
          <p:nvPr/>
        </p:nvSpPr>
        <p:spPr>
          <a:xfrm>
            <a:off x="9953625" y="4467225"/>
            <a:ext cx="1276350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삼성
미래기술
육성사업</a:t>
            </a:r>
            <a:endParaRPr lang="en-US" sz="2850" dirty="0"/>
          </a:p>
        </p:txBody>
      </p:sp>
      <p:sp>
        <p:nvSpPr>
          <p:cNvPr id="13" name="도형 13"/>
          <p:cNvSpPr>
            <a:spLocks/>
          </p:cNvSpPr>
          <p:nvPr/>
        </p:nvSpPr>
        <p:spPr>
          <a:xfrm>
            <a:off x="6791325" y="6501765"/>
            <a:ext cx="4877435" cy="2387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1575" spc="160">
                <a:solidFill>
                  <a:srgbClr val="FFFFFF"/>
                </a:solidFill>
                <a:latin typeface="Pretendard Medium" charset="0"/>
                <a:ea typeface="Pretendard Medium" charset="0"/>
                <a:sym typeface="나눔고딕" charset="0"/>
              </a:rPr>
              <a:t>2025 BUSINESS PROPOSAL PRESENTATION</a:t>
            </a:r>
            <a:endParaRPr lang="ko-KR" altLang="en-US" sz="1575">
              <a:solidFill>
                <a:srgbClr val="FFFFFF"/>
              </a:solidFill>
              <a:latin typeface="Pretendard Medium" charset="0"/>
              <a:ea typeface="Pretendard Medium" charset="0"/>
              <a:sym typeface="나눔고딕" charset="0"/>
            </a:endParaRPr>
          </a:p>
        </p:txBody>
      </p:sp>
      <p:pic>
        <p:nvPicPr>
          <p:cNvPr id="14" name="그림 14" descr="/Users/isuhyeong/Library/Group Containers/L48J367XN4.com.infraware.PolarisOffice/EngineTemp/83046/fImage354023111501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45" y="4278630"/>
            <a:ext cx="2332990" cy="1734185"/>
          </a:xfrm>
          <a:prstGeom prst="rect">
            <a:avLst/>
          </a:prstGeom>
          <a:noFill/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8C101FB4-DC2B-4E17-90B8-2A1E0C2B4BC2}"/>
              </a:ext>
            </a:extLst>
          </p:cNvPr>
          <p:cNvGrpSpPr>
            <a:grpSpLocks noChangeAspect="1"/>
          </p:cNvGrpSpPr>
          <p:nvPr/>
        </p:nvGrpSpPr>
        <p:grpSpPr>
          <a:xfrm>
            <a:off x="353079" y="211835"/>
            <a:ext cx="2791904" cy="640119"/>
            <a:chOff x="426994" y="211835"/>
            <a:chExt cx="3490381" cy="80026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279E821A-5BC2-40A8-BE70-FBC282017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6994" y="211835"/>
              <a:ext cx="3490381" cy="56268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D440EDF1-14C2-4ABE-8E80-ED43CE1E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7459" y="774520"/>
              <a:ext cx="3276000" cy="237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dkxlqmf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Mask group" descr="/Users/isuhyeong/Library/Group Containers/L48J367XN4.com.infraware.PolarisOffice/EngineTemp/83046/image-3-4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sp>
        <p:nvSpPr>
          <p:cNvPr id="7" name="Business proposal presentation"/>
          <p:cNvSpPr/>
          <p:nvPr/>
        </p:nvSpPr>
        <p:spPr>
          <a:xfrm>
            <a:off x="16440150" y="9058275"/>
            <a:ext cx="1276350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4784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BUSINESS
PROPOSAL
PRESENTATION</a:t>
            </a:r>
            <a:endParaRPr lang="en-US" sz="1350" dirty="0"/>
          </a:p>
        </p:txBody>
      </p:sp>
      <p:sp>
        <p:nvSpPr>
          <p:cNvPr id="11" name="도형 17"/>
          <p:cNvSpPr>
            <a:spLocks/>
          </p:cNvSpPr>
          <p:nvPr/>
        </p:nvSpPr>
        <p:spPr>
          <a:xfrm>
            <a:off x="5158105" y="3876674"/>
            <a:ext cx="2858135" cy="2286635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5035" b="1">
                <a:solidFill>
                  <a:srgbClr val="FFFFFF"/>
                </a:solidFill>
                <a:latin typeface="Pretendard Bold" charset="0"/>
                <a:ea typeface="Pretendard Bold" charset="0"/>
                <a:sym typeface="나눔고딕" charset="0"/>
              </a:rPr>
              <a:t>Samsung</a:t>
            </a:r>
            <a:endParaRPr lang="ko-KR" altLang="en-US" sz="5035" b="1">
              <a:solidFill>
                <a:srgbClr val="FFFFFF"/>
              </a:solidFill>
              <a:latin typeface="Pretendard Bold" charset="0"/>
              <a:ea typeface="Pretendard Bold" charset="0"/>
              <a:sym typeface="나눔고딕" charset="0"/>
            </a:endParaRPr>
          </a:p>
          <a:p>
            <a:pPr marL="0" indent="0" algn="l" defTabSz="914400" rtl="0" eaLnBrk="1" latinLnBrk="0" hangingPunct="1">
              <a:buFontTx/>
              <a:buNone/>
            </a:pPr>
            <a:r>
              <a:rPr sz="5035" b="1">
                <a:solidFill>
                  <a:srgbClr val="FFFFFF"/>
                </a:solidFill>
                <a:latin typeface="Pretendard Bold" charset="0"/>
                <a:ea typeface="Pretendard Bold" charset="0"/>
                <a:sym typeface="나눔고딕" charset="0"/>
              </a:rPr>
              <a:t>Forum</a:t>
            </a:r>
            <a:endParaRPr lang="ko-KR" altLang="en-US" sz="5035" b="1">
              <a:solidFill>
                <a:srgbClr val="FFFFFF"/>
              </a:solidFill>
              <a:latin typeface="Pretendard Bold" charset="0"/>
              <a:ea typeface="Pretendard Bold" charset="0"/>
              <a:sym typeface="나눔고딕" charset="0"/>
            </a:endParaRPr>
          </a:p>
          <a:p>
            <a:pPr marL="0" indent="0" algn="l" defTabSz="914400" rtl="0" eaLnBrk="1" latinLnBrk="0" hangingPunct="1">
              <a:buFontTx/>
              <a:buNone/>
            </a:pPr>
            <a:r>
              <a:rPr sz="5035" b="1">
                <a:solidFill>
                  <a:srgbClr val="FFFFFF"/>
                </a:solidFill>
                <a:latin typeface="Pretendard Bold" charset="0"/>
                <a:ea typeface="Pretendard Bold" charset="0"/>
                <a:sym typeface="나눔고딕" charset="0"/>
              </a:rPr>
              <a:t>2025</a:t>
            </a:r>
            <a:endParaRPr lang="ko-KR" altLang="en-US" sz="1800">
              <a:latin typeface="맑은 고딕" charset="0"/>
              <a:ea typeface="맑은 고딕" charset="0"/>
              <a:sym typeface="나눔고딕" charset="0"/>
            </a:endParaRPr>
          </a:p>
        </p:txBody>
      </p:sp>
      <p:pic>
        <p:nvPicPr>
          <p:cNvPr id="12" name="그림 18" descr="/Users/isuhyeong/Library/Group Containers/L48J367XN4.com.infraware.PolarisOffice/EngineTemp/83046/fImage389203234897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55" y="4404995"/>
            <a:ext cx="4082415" cy="1474470"/>
          </a:xfrm>
          <a:prstGeom prst="rect">
            <a:avLst/>
          </a:prstGeom>
          <a:noFill/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A0E044-10DA-4F67-B41B-284E00776A04}"/>
              </a:ext>
            </a:extLst>
          </p:cNvPr>
          <p:cNvGrpSpPr>
            <a:grpSpLocks noChangeAspect="1"/>
          </p:cNvGrpSpPr>
          <p:nvPr/>
        </p:nvGrpSpPr>
        <p:grpSpPr>
          <a:xfrm>
            <a:off x="353079" y="211835"/>
            <a:ext cx="2791904" cy="640119"/>
            <a:chOff x="426994" y="211835"/>
            <a:chExt cx="3490381" cy="800264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DB0E13B-647D-4599-AADD-69F98E96F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994" y="211835"/>
              <a:ext cx="3490381" cy="562681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54E05EC-4A70-41B0-82FF-506A0B35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7459" y="774520"/>
              <a:ext cx="3276000" cy="2375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dkxlqmf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Mask group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Vector 637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24000" y="5230495"/>
            <a:ext cx="13335000" cy="35560"/>
          </a:xfrm>
          <a:prstGeom prst="rect">
            <a:avLst/>
          </a:prstGeom>
        </p:spPr>
      </p:pic>
      <p:pic>
        <p:nvPicPr>
          <p:cNvPr id="7" name="Ellipse 249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524000" y="5153025"/>
            <a:ext cx="200025" cy="200025"/>
          </a:xfrm>
          <a:prstGeom prst="rect">
            <a:avLst/>
          </a:prstGeom>
        </p:spPr>
      </p:pic>
      <p:pic>
        <p:nvPicPr>
          <p:cNvPr id="8" name="Ellipse 250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43375" y="5153025"/>
            <a:ext cx="200025" cy="200025"/>
          </a:xfrm>
          <a:prstGeom prst="rect">
            <a:avLst/>
          </a:prstGeom>
        </p:spPr>
      </p:pic>
      <p:pic>
        <p:nvPicPr>
          <p:cNvPr id="9" name="Ellipse 25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62825" y="5153025"/>
            <a:ext cx="200025" cy="200025"/>
          </a:xfrm>
          <a:prstGeom prst="rect">
            <a:avLst/>
          </a:prstGeom>
        </p:spPr>
      </p:pic>
      <p:pic>
        <p:nvPicPr>
          <p:cNvPr id="10" name="Ellipse 252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011025" y="5153025"/>
            <a:ext cx="200025" cy="200025"/>
          </a:xfrm>
          <a:prstGeom prst="rect">
            <a:avLst/>
          </a:prstGeom>
        </p:spPr>
      </p:pic>
      <p:pic>
        <p:nvPicPr>
          <p:cNvPr id="11" name="Ellipse 25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4754225" y="5153025"/>
            <a:ext cx="200025" cy="200025"/>
          </a:xfrm>
          <a:prstGeom prst="rect">
            <a:avLst/>
          </a:prstGeom>
        </p:spPr>
      </p:pic>
      <p:sp>
        <p:nvSpPr>
          <p:cNvPr id="13" name="Business proposal presentation"/>
          <p:cNvSpPr/>
          <p:nvPr/>
        </p:nvSpPr>
        <p:spPr>
          <a:xfrm>
            <a:off x="16440150" y="9058275"/>
            <a:ext cx="1276350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4784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BUSINESS
PROPOSAL
PRESENTATION</a:t>
            </a:r>
            <a:endParaRPr lang="en-US" sz="1350" dirty="0"/>
          </a:p>
        </p:txBody>
      </p:sp>
      <p:sp>
        <p:nvSpPr>
          <p:cNvPr id="15" name="Text 2"/>
          <p:cNvSpPr/>
          <p:nvPr/>
        </p:nvSpPr>
        <p:spPr>
          <a:xfrm>
            <a:off x="1628775" y="3879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16" name="name_2021"/>
          <p:cNvSpPr/>
          <p:nvPr/>
        </p:nvSpPr>
        <p:spPr>
          <a:xfrm>
            <a:off x="1628775" y="3238500"/>
            <a:ext cx="10763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2021</a:t>
            </a:r>
            <a:endParaRPr lang="en-US" sz="3503" dirty="0"/>
          </a:p>
        </p:txBody>
      </p:sp>
      <p:sp>
        <p:nvSpPr>
          <p:cNvPr id="17" name="Text 4"/>
          <p:cNvSpPr/>
          <p:nvPr/>
        </p:nvSpPr>
        <p:spPr>
          <a:xfrm>
            <a:off x="4248150" y="6927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18" name="name_2022"/>
          <p:cNvSpPr/>
          <p:nvPr/>
        </p:nvSpPr>
        <p:spPr>
          <a:xfrm>
            <a:off x="4248150" y="6286500"/>
            <a:ext cx="11430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2022</a:t>
            </a:r>
            <a:endParaRPr lang="en-US" sz="3503" dirty="0"/>
          </a:p>
        </p:txBody>
      </p:sp>
      <p:sp>
        <p:nvSpPr>
          <p:cNvPr id="19" name="Text 6"/>
          <p:cNvSpPr/>
          <p:nvPr/>
        </p:nvSpPr>
        <p:spPr>
          <a:xfrm>
            <a:off x="7467600" y="3879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20" name="name_2023"/>
          <p:cNvSpPr/>
          <p:nvPr/>
        </p:nvSpPr>
        <p:spPr>
          <a:xfrm>
            <a:off x="7467600" y="3238500"/>
            <a:ext cx="1152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2023</a:t>
            </a:r>
            <a:endParaRPr lang="en-US" sz="3503" dirty="0"/>
          </a:p>
        </p:txBody>
      </p:sp>
      <p:sp>
        <p:nvSpPr>
          <p:cNvPr id="21" name="Text 8"/>
          <p:cNvSpPr/>
          <p:nvPr/>
        </p:nvSpPr>
        <p:spPr>
          <a:xfrm>
            <a:off x="12115800" y="7032625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22" name="name_2024"/>
          <p:cNvSpPr/>
          <p:nvPr/>
        </p:nvSpPr>
        <p:spPr>
          <a:xfrm>
            <a:off x="12115800" y="6391275"/>
            <a:ext cx="1152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2024</a:t>
            </a:r>
            <a:endParaRPr lang="en-US" sz="3503" dirty="0"/>
          </a:p>
        </p:txBody>
      </p:sp>
      <p:sp>
        <p:nvSpPr>
          <p:cNvPr id="23" name="Text 10"/>
          <p:cNvSpPr/>
          <p:nvPr/>
        </p:nvSpPr>
        <p:spPr>
          <a:xfrm>
            <a:off x="14859000" y="3879850"/>
            <a:ext cx="18573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442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1442" dirty="0"/>
          </a:p>
        </p:txBody>
      </p:sp>
      <p:sp>
        <p:nvSpPr>
          <p:cNvPr id="24" name="name_2025"/>
          <p:cNvSpPr/>
          <p:nvPr/>
        </p:nvSpPr>
        <p:spPr>
          <a:xfrm>
            <a:off x="14859000" y="3238500"/>
            <a:ext cx="1152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75"/>
              </a:lnSpc>
              <a:buNone/>
            </a:pPr>
            <a:r>
              <a:rPr lang="en-US" sz="3503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2025</a:t>
            </a:r>
            <a:endParaRPr lang="en-US" sz="3503" dirty="0"/>
          </a:p>
        </p:txBody>
      </p:sp>
      <p:pic>
        <p:nvPicPr>
          <p:cNvPr id="27" name="그림 34">
            <a:extLst>
              <a:ext uri="{FF2B5EF4-FFF2-40B4-BE49-F238E27FC236}">
                <a16:creationId xmlns:a16="http://schemas.microsoft.com/office/drawing/2014/main" id="{63149549-9526-4657-A03C-72DD55D3D7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9" y="421152"/>
            <a:ext cx="5410201" cy="235290"/>
          </a:xfrm>
          <a:prstGeom prst="rect">
            <a:avLst/>
          </a:prstGeom>
          <a:noFill/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EAD43BB5-1475-4C89-BF5F-A8FEEFA2F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레이어 0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30" y="1271905"/>
            <a:ext cx="5848985" cy="9016365"/>
          </a:xfrm>
          <a:prstGeom prst="rect">
            <a:avLst/>
          </a:prstGeom>
          <a:noFill/>
        </p:spPr>
      </p:pic>
      <p:pic>
        <p:nvPicPr>
          <p:cNvPr id="4" name="Rectangle 39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929110" y="2800350"/>
            <a:ext cx="2426970" cy="2552065"/>
          </a:xfrm>
          <a:prstGeom prst="rect">
            <a:avLst/>
          </a:prstGeom>
        </p:spPr>
      </p:pic>
      <p:sp>
        <p:nvSpPr>
          <p:cNvPr id="7" name="Text 0"/>
          <p:cNvSpPr>
            <a:spLocks/>
          </p:cNvSpPr>
          <p:nvPr/>
        </p:nvSpPr>
        <p:spPr>
          <a:xfrm>
            <a:off x="1295400" y="3133725"/>
            <a:ext cx="5277485" cy="1543685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6075"/>
              </a:lnSpc>
              <a:buFontTx/>
              <a:buNone/>
            </a:pPr>
            <a:r>
              <a:rPr lang="en-US" sz="5035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미래 과학기술을</a:t>
            </a:r>
            <a:endParaRPr lang="ko-KR" altLang="en-US" sz="5035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  <a:p>
            <a:pPr marL="0" indent="0" algn="l">
              <a:lnSpc>
                <a:spcPts val="6075"/>
              </a:lnSpc>
              <a:buFontTx/>
              <a:buNone/>
            </a:pPr>
            <a:r>
              <a:rPr lang="en-US" sz="5035" b="1">
                <a:solidFill>
                  <a:srgbClr val="0361E4"/>
                </a:solidFill>
                <a:latin typeface="Pretendard Bold" charset="0"/>
                <a:ea typeface="Pretendard Bold" charset="0"/>
                <a:cs typeface="Pretendard Bold" charset="0"/>
              </a:rPr>
              <a:t>선도할 연구자</a:t>
            </a:r>
            <a:endParaRPr lang="ko-KR" altLang="en-US"/>
          </a:p>
        </p:txBody>
      </p:sp>
      <p:sp>
        <p:nvSpPr>
          <p:cNvPr id="8" name="sciencestfsamsungcom"/>
          <p:cNvSpPr/>
          <p:nvPr/>
        </p:nvSpPr>
        <p:spPr>
          <a:xfrm>
            <a:off x="1295400" y="8001000"/>
            <a:ext cx="20859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B2B2B2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science.stf@samsung.com</a:t>
            </a:r>
            <a:endParaRPr lang="en-US" sz="1350" dirty="0"/>
          </a:p>
        </p:txBody>
      </p:sp>
      <p:sp>
        <p:nvSpPr>
          <p:cNvPr id="9" name="Call  02-597-0401"/>
          <p:cNvSpPr>
            <a:spLocks/>
          </p:cNvSpPr>
          <p:nvPr/>
        </p:nvSpPr>
        <p:spPr>
          <a:xfrm>
            <a:off x="1295400" y="8391525"/>
            <a:ext cx="2129790" cy="17018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1650"/>
              </a:lnSpc>
              <a:buFontTx/>
              <a:buNone/>
            </a:pPr>
            <a:r>
              <a:rPr lang="en-US" sz="1350">
                <a:solidFill>
                  <a:srgbClr val="B2B2B2"/>
                </a:solidFill>
                <a:latin typeface="Pretendard Regular" charset="0"/>
                <a:ea typeface="Pretendard Regular" charset="0"/>
                <a:cs typeface="Pretendard Regular" charset="0"/>
              </a:rPr>
              <a:t>Call : 02-597-0401</a:t>
            </a:r>
            <a:endParaRPr lang="ko-KR" altLang="en-US" sz="1350">
              <a:solidFill>
                <a:srgbClr val="B2B2B2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10" name="OVERVIEW"/>
          <p:cNvSpPr/>
          <p:nvPr/>
        </p:nvSpPr>
        <p:spPr>
          <a:xfrm>
            <a:off x="1295400" y="2457450"/>
            <a:ext cx="1885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700" b="1" dirty="0">
                <a:solidFill>
                  <a:srgbClr val="0020E1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OVERVIEW</a:t>
            </a:r>
            <a:endParaRPr lang="en-US" sz="2700" dirty="0"/>
          </a:p>
        </p:txBody>
      </p:sp>
      <p:sp>
        <p:nvSpPr>
          <p:cNvPr id="11" name="Text 4"/>
          <p:cNvSpPr/>
          <p:nvPr/>
        </p:nvSpPr>
        <p:spPr>
          <a:xfrm>
            <a:off x="1295400" y="545782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r>
              <a:rPr lang="en-US" sz="2100" dirty="0">
                <a:solidFill>
                  <a:srgbClr val="B7B7B7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내용을 입력해주세요.</a:t>
            </a:r>
            <a:endParaRPr lang="en-US" sz="2100" dirty="0"/>
          </a:p>
        </p:txBody>
      </p:sp>
      <p:sp>
        <p:nvSpPr>
          <p:cNvPr id="12" name="Text 5"/>
          <p:cNvSpPr/>
          <p:nvPr/>
        </p:nvSpPr>
        <p:spPr>
          <a:xfrm>
            <a:off x="1295400" y="601027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r>
              <a:rPr lang="en-US" sz="2100" dirty="0">
                <a:solidFill>
                  <a:srgbClr val="B7B7B7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내용을 입력해주세요.</a:t>
            </a:r>
            <a:endParaRPr lang="en-US" sz="2100" dirty="0"/>
          </a:p>
        </p:txBody>
      </p:sp>
      <p:sp>
        <p:nvSpPr>
          <p:cNvPr id="13" name="Text 6"/>
          <p:cNvSpPr/>
          <p:nvPr/>
        </p:nvSpPr>
        <p:spPr>
          <a:xfrm>
            <a:off x="1295400" y="6562725"/>
            <a:ext cx="25336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1428A0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✓</a:t>
            </a:r>
            <a:r>
              <a:rPr lang="en-US" sz="2100" dirty="0">
                <a:solidFill>
                  <a:srgbClr val="B7B7B7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 내용을 입력해주세요.</a:t>
            </a:r>
            <a:endParaRPr lang="en-US" sz="2100" dirty="0"/>
          </a:p>
        </p:txBody>
      </p:sp>
      <p:sp>
        <p:nvSpPr>
          <p:cNvPr id="14" name="default_name"/>
          <p:cNvSpPr/>
          <p:nvPr/>
        </p:nvSpPr>
        <p:spPr>
          <a:xfrm>
            <a:off x="12132945" y="5848350"/>
            <a:ext cx="233362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삼성미래기술육성사업</a:t>
            </a:r>
            <a:endParaRPr lang="en-US" sz="2100" dirty="0"/>
          </a:p>
        </p:txBody>
      </p:sp>
      <p:sp>
        <p:nvSpPr>
          <p:cNvPr id="15" name="default_name"/>
          <p:cNvSpPr/>
          <p:nvPr/>
        </p:nvSpPr>
        <p:spPr>
          <a:xfrm>
            <a:off x="12132945" y="5295900"/>
            <a:ext cx="10668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825"/>
              </a:lnSpc>
              <a:buNone/>
            </a:pPr>
            <a:r>
              <a:rPr lang="en-US" sz="31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이준호</a:t>
            </a:r>
            <a:endParaRPr lang="en-US" sz="3150" dirty="0"/>
          </a:p>
        </p:txBody>
      </p:sp>
      <p:sp>
        <p:nvSpPr>
          <p:cNvPr id="16" name="default_name"/>
          <p:cNvSpPr/>
          <p:nvPr/>
        </p:nvSpPr>
        <p:spPr>
          <a:xfrm>
            <a:off x="13256895" y="5467350"/>
            <a:ext cx="781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경영이사</a:t>
            </a:r>
            <a:endParaRPr lang="en-US" sz="1725" dirty="0"/>
          </a:p>
        </p:txBody>
      </p:sp>
      <p:sp>
        <p:nvSpPr>
          <p:cNvPr id="17" name="No1"/>
          <p:cNvSpPr>
            <a:spLocks/>
          </p:cNvSpPr>
          <p:nvPr/>
        </p:nvSpPr>
        <p:spPr>
          <a:xfrm>
            <a:off x="12656820" y="3476625"/>
            <a:ext cx="1400175" cy="58166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ctr">
            <a:noAutofit/>
          </a:bodyPr>
          <a:lstStyle/>
          <a:p>
            <a:pPr marL="0" indent="0" algn="l">
              <a:lnSpc>
                <a:spcPts val="4650"/>
              </a:lnSpc>
              <a:buFontTx/>
              <a:buNone/>
            </a:pPr>
            <a:r>
              <a:rPr lang="en-US" sz="3825">
                <a:solidFill>
                  <a:srgbClr val="FFFFFF"/>
                </a:solidFill>
                <a:latin typeface="Pretendard Black" charset="0"/>
                <a:ea typeface="Pretendard Black" charset="0"/>
                <a:cs typeface="Pretendard Black" charset="0"/>
              </a:rPr>
              <a:t>No.1</a:t>
            </a:r>
            <a:endParaRPr lang="ko-KR" altLang="en-US" sz="3825">
              <a:solidFill>
                <a:srgbClr val="FFFFFF"/>
              </a:solidFill>
              <a:latin typeface="Pretendard Black" charset="0"/>
              <a:ea typeface="Pretendard Black" charset="0"/>
              <a:cs typeface="Pretendard Black" charset="0"/>
            </a:endParaRPr>
          </a:p>
        </p:txBody>
      </p:sp>
      <p:sp>
        <p:nvSpPr>
          <p:cNvPr id="18" name="default_name"/>
          <p:cNvSpPr/>
          <p:nvPr/>
        </p:nvSpPr>
        <p:spPr>
          <a:xfrm>
            <a:off x="12685395" y="4057650"/>
            <a:ext cx="9429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2775" dirty="0">
                <a:solidFill>
                  <a:srgbClr val="FFFFFF"/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연구원</a:t>
            </a:r>
            <a:endParaRPr lang="en-US" sz="2775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CEC91F0-618A-4F1C-9D4D-3D60D9098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2" name="그림 34">
            <a:extLst>
              <a:ext uri="{FF2B5EF4-FFF2-40B4-BE49-F238E27FC236}">
                <a16:creationId xmlns:a16="http://schemas.microsoft.com/office/drawing/2014/main" id="{AD4F3BA5-97F9-4F15-8660-D49E3FFEF5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9" y="421152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Ellipse 1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19425" y="3752850"/>
            <a:ext cx="3000375" cy="3000375"/>
          </a:xfrm>
          <a:prstGeom prst="rect">
            <a:avLst/>
          </a:prstGeom>
        </p:spPr>
      </p:pic>
      <p:pic>
        <p:nvPicPr>
          <p:cNvPr id="4" name="레이어 0 1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60320" y="2379345"/>
            <a:ext cx="3575685" cy="4680585"/>
          </a:xfrm>
          <a:prstGeom prst="rect">
            <a:avLst/>
          </a:prstGeom>
        </p:spPr>
      </p:pic>
      <p:pic>
        <p:nvPicPr>
          <p:cNvPr id="5" name="Ellipse 1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1925" y="3752850"/>
            <a:ext cx="3000375" cy="3000375"/>
          </a:xfrm>
          <a:prstGeom prst="rect">
            <a:avLst/>
          </a:prstGeom>
        </p:spPr>
      </p:pic>
      <p:pic>
        <p:nvPicPr>
          <p:cNvPr id="6" name="레이어 0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18070" y="2522220"/>
            <a:ext cx="3128010" cy="4537710"/>
          </a:xfrm>
          <a:prstGeom prst="rect">
            <a:avLst/>
          </a:prstGeom>
        </p:spPr>
      </p:pic>
      <p:pic>
        <p:nvPicPr>
          <p:cNvPr id="7" name="Ellipse 1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544425" y="3752850"/>
            <a:ext cx="3000375" cy="3000375"/>
          </a:xfrm>
          <a:prstGeom prst="rect">
            <a:avLst/>
          </a:prstGeom>
        </p:spPr>
      </p:pic>
      <p:pic>
        <p:nvPicPr>
          <p:cNvPr id="8" name="111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132945" y="2379345"/>
            <a:ext cx="3213735" cy="468058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37052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이름 성</a:t>
            </a:r>
            <a:endParaRPr lang="en-US" sz="2100" dirty="0"/>
          </a:p>
        </p:txBody>
      </p:sp>
      <p:sp>
        <p:nvSpPr>
          <p:cNvPr id="11" name="English name"/>
          <p:cNvSpPr/>
          <p:nvPr/>
        </p:nvSpPr>
        <p:spPr>
          <a:xfrm>
            <a:off x="32575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English name</a:t>
            </a:r>
            <a:endParaRPr lang="en-US" sz="2100" dirty="0"/>
          </a:p>
        </p:txBody>
      </p:sp>
      <p:sp>
        <p:nvSpPr>
          <p:cNvPr id="12" name="default_name"/>
          <p:cNvSpPr/>
          <p:nvPr/>
        </p:nvSpPr>
        <p:spPr>
          <a:xfrm>
            <a:off x="3714750" y="7705725"/>
            <a:ext cx="762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경영이사</a:t>
            </a:r>
            <a:endParaRPr lang="en-US" sz="1650" dirty="0"/>
          </a:p>
        </p:txBody>
      </p:sp>
      <p:sp>
        <p:nvSpPr>
          <p:cNvPr id="13" name="Secretary-General"/>
          <p:cNvSpPr/>
          <p:nvPr/>
        </p:nvSpPr>
        <p:spPr>
          <a:xfrm>
            <a:off x="32099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Secretary-General</a:t>
            </a:r>
            <a:endParaRPr lang="en-US" sz="1650" dirty="0"/>
          </a:p>
        </p:txBody>
      </p:sp>
      <p:sp>
        <p:nvSpPr>
          <p:cNvPr id="14" name="Text 4"/>
          <p:cNvSpPr/>
          <p:nvPr/>
        </p:nvSpPr>
        <p:spPr>
          <a:xfrm>
            <a:off x="84677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이름 성</a:t>
            </a:r>
            <a:endParaRPr lang="en-US" sz="2100" dirty="0"/>
          </a:p>
        </p:txBody>
      </p:sp>
      <p:sp>
        <p:nvSpPr>
          <p:cNvPr id="15" name="English name"/>
          <p:cNvSpPr/>
          <p:nvPr/>
        </p:nvSpPr>
        <p:spPr>
          <a:xfrm>
            <a:off x="80200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English name</a:t>
            </a:r>
            <a:endParaRPr lang="en-US" sz="2100" dirty="0"/>
          </a:p>
        </p:txBody>
      </p:sp>
      <p:sp>
        <p:nvSpPr>
          <p:cNvPr id="16" name="default_name"/>
          <p:cNvSpPr/>
          <p:nvPr/>
        </p:nvSpPr>
        <p:spPr>
          <a:xfrm>
            <a:off x="8572500" y="7705725"/>
            <a:ext cx="5810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센터장</a:t>
            </a:r>
            <a:endParaRPr lang="en-US" sz="1650" dirty="0"/>
          </a:p>
        </p:txBody>
      </p:sp>
      <p:sp>
        <p:nvSpPr>
          <p:cNvPr id="17" name="Secretary-General"/>
          <p:cNvSpPr/>
          <p:nvPr/>
        </p:nvSpPr>
        <p:spPr>
          <a:xfrm>
            <a:off x="79724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Secretary-General</a:t>
            </a:r>
            <a:endParaRPr lang="en-US" sz="1650" dirty="0"/>
          </a:p>
        </p:txBody>
      </p:sp>
      <p:sp>
        <p:nvSpPr>
          <p:cNvPr id="18" name="Text 8"/>
          <p:cNvSpPr/>
          <p:nvPr/>
        </p:nvSpPr>
        <p:spPr>
          <a:xfrm>
            <a:off x="13230225" y="6972300"/>
            <a:ext cx="7810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ExtraBold" pitchFamily="34" charset="0"/>
                <a:ea typeface="Pretendard ExtraBold" pitchFamily="34" charset="-122"/>
                <a:cs typeface="Pretendard ExtraBold" pitchFamily="34" charset="-120"/>
              </a:rPr>
              <a:t>이름 성</a:t>
            </a:r>
            <a:endParaRPr lang="en-US" sz="2100" dirty="0"/>
          </a:p>
        </p:txBody>
      </p:sp>
      <p:sp>
        <p:nvSpPr>
          <p:cNvPr id="19" name="English name"/>
          <p:cNvSpPr/>
          <p:nvPr/>
        </p:nvSpPr>
        <p:spPr>
          <a:xfrm>
            <a:off x="12782550" y="7334250"/>
            <a:ext cx="166687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English name</a:t>
            </a:r>
            <a:endParaRPr lang="en-US" sz="2100" dirty="0"/>
          </a:p>
        </p:txBody>
      </p:sp>
      <p:sp>
        <p:nvSpPr>
          <p:cNvPr id="20" name="default_name"/>
          <p:cNvSpPr/>
          <p:nvPr/>
        </p:nvSpPr>
        <p:spPr>
          <a:xfrm>
            <a:off x="13239750" y="7705725"/>
            <a:ext cx="762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사무총장</a:t>
            </a:r>
            <a:endParaRPr lang="en-US" sz="1650" dirty="0"/>
          </a:p>
        </p:txBody>
      </p:sp>
      <p:sp>
        <p:nvSpPr>
          <p:cNvPr id="21" name="Secretary-General"/>
          <p:cNvSpPr/>
          <p:nvPr/>
        </p:nvSpPr>
        <p:spPr>
          <a:xfrm>
            <a:off x="12734925" y="8001000"/>
            <a:ext cx="1752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Secretary-General</a:t>
            </a:r>
            <a:endParaRPr lang="en-US" sz="1650" dirty="0"/>
          </a:p>
        </p:txBody>
      </p:sp>
      <p:sp>
        <p:nvSpPr>
          <p:cNvPr id="22" name="도형 5"/>
          <p:cNvSpPr>
            <a:spLocks/>
          </p:cNvSpPr>
          <p:nvPr/>
        </p:nvSpPr>
        <p:spPr>
          <a:xfrm>
            <a:off x="1295400" y="352425"/>
            <a:ext cx="2125345" cy="682625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1800">
                <a:solidFill>
                  <a:srgbClr val="1428A0"/>
                </a:solidFill>
                <a:latin typeface="Pretendard ExtraBold" charset="0"/>
                <a:ea typeface="Pretendard ExtraBold" charset="0"/>
                <a:sym typeface="나눔고딕" charset="0"/>
              </a:rPr>
              <a:t>Sentence 1</a:t>
            </a:r>
            <a:endParaRPr lang="ko-KR" altLang="en-US" sz="1800">
              <a:solidFill>
                <a:srgbClr val="1428A0"/>
              </a:solidFill>
              <a:latin typeface="Pretendard ExtraBold" charset="0"/>
              <a:ea typeface="Pretendard ExtraBold" charset="0"/>
              <a:sym typeface="나눔고딕" charset="0"/>
            </a:endParaRPr>
          </a:p>
          <a:p>
            <a:pPr marL="0" indent="0" algn="l" defTabSz="914400" rtl="0" eaLnBrk="1" latinLnBrk="0" hangingPunct="1">
              <a:buFontTx/>
              <a:buNone/>
            </a:pPr>
            <a:r>
              <a:rPr sz="1800">
                <a:solidFill>
                  <a:schemeClr val="bg1"/>
                </a:solidFill>
                <a:latin typeface="Pretendard Regular" charset="0"/>
                <a:ea typeface="Pretendard Regular" charset="0"/>
                <a:sym typeface="나눔고딕" charset="0"/>
              </a:rPr>
              <a:t>패널소개</a:t>
            </a:r>
            <a:endParaRPr lang="ko-KR" altLang="en-US" sz="1800">
              <a:solidFill>
                <a:schemeClr val="bg1"/>
              </a:solidFill>
              <a:latin typeface="Pretendard Regular" charset="0"/>
              <a:ea typeface="Pretendard Regular" charset="0"/>
              <a:sym typeface="나눔고딕" charset="0"/>
            </a:endParaRPr>
          </a:p>
        </p:txBody>
      </p:sp>
      <p:pic>
        <p:nvPicPr>
          <p:cNvPr id="23" name="그림 6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40" y="673100"/>
            <a:ext cx="4643755" cy="202565"/>
          </a:xfrm>
          <a:prstGeom prst="rect">
            <a:avLst/>
          </a:prstGeom>
          <a:noFill/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2095A82-5615-4D12-AEE6-CCF3176739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4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86375" y="2981325"/>
            <a:ext cx="4133850" cy="5076825"/>
          </a:xfrm>
          <a:prstGeom prst="rect">
            <a:avLst/>
          </a:prstGeom>
        </p:spPr>
      </p:pic>
      <p:pic>
        <p:nvPicPr>
          <p:cNvPr id="4" name="Line 4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47800" y="2943225"/>
            <a:ext cx="9525" cy="5114925"/>
          </a:xfrm>
          <a:prstGeom prst="rect">
            <a:avLst/>
          </a:prstGeom>
        </p:spPr>
      </p:pic>
      <p:pic>
        <p:nvPicPr>
          <p:cNvPr id="5" name="Line 5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36845" y="2903220"/>
            <a:ext cx="108585" cy="5194935"/>
          </a:xfrm>
          <a:prstGeom prst="rect">
            <a:avLst/>
          </a:prstGeom>
        </p:spPr>
      </p:pic>
      <p:pic>
        <p:nvPicPr>
          <p:cNvPr id="6" name="Line 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20225" y="2943225"/>
            <a:ext cx="9525" cy="5114925"/>
          </a:xfrm>
          <a:prstGeom prst="rect">
            <a:avLst/>
          </a:prstGeom>
        </p:spPr>
      </p:pic>
      <p:pic>
        <p:nvPicPr>
          <p:cNvPr id="7" name="Line 7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744575" y="2943225"/>
            <a:ext cx="9525" cy="5114925"/>
          </a:xfrm>
          <a:prstGeom prst="rect">
            <a:avLst/>
          </a:prstGeom>
        </p:spPr>
      </p:pic>
      <p:pic>
        <p:nvPicPr>
          <p:cNvPr id="8" name="Line 8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192625" y="2943225"/>
            <a:ext cx="9525" cy="5114925"/>
          </a:xfrm>
          <a:prstGeom prst="rect">
            <a:avLst/>
          </a:prstGeom>
        </p:spPr>
      </p:pic>
      <p:pic>
        <p:nvPicPr>
          <p:cNvPr id="9" name="Vector 64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469390" y="3891280"/>
            <a:ext cx="15729585" cy="3514090"/>
          </a:xfrm>
          <a:prstGeom prst="rect">
            <a:avLst/>
          </a:prstGeom>
        </p:spPr>
      </p:pic>
      <p:pic>
        <p:nvPicPr>
          <p:cNvPr id="10" name="Ellipse 254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81125" y="7334250"/>
            <a:ext cx="133350" cy="133350"/>
          </a:xfrm>
          <a:prstGeom prst="rect">
            <a:avLst/>
          </a:prstGeom>
        </p:spPr>
      </p:pic>
      <p:pic>
        <p:nvPicPr>
          <p:cNvPr id="11" name="Ellipse 255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219700" y="6534150"/>
            <a:ext cx="133350" cy="133350"/>
          </a:xfrm>
          <a:prstGeom prst="rect">
            <a:avLst/>
          </a:prstGeom>
        </p:spPr>
      </p:pic>
      <p:pic>
        <p:nvPicPr>
          <p:cNvPr id="12" name="Ellipse 25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53550" y="5200650"/>
            <a:ext cx="133350" cy="133350"/>
          </a:xfrm>
          <a:prstGeom prst="rect">
            <a:avLst/>
          </a:prstGeom>
        </p:spPr>
      </p:pic>
      <p:pic>
        <p:nvPicPr>
          <p:cNvPr id="13" name="Ellipse 25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677900" y="4552950"/>
            <a:ext cx="133350" cy="133350"/>
          </a:xfrm>
          <a:prstGeom prst="rect">
            <a:avLst/>
          </a:prstGeom>
        </p:spPr>
      </p:pic>
      <p:sp>
        <p:nvSpPr>
          <p:cNvPr id="15" name="Text 0"/>
          <p:cNvSpPr>
            <a:spLocks/>
          </p:cNvSpPr>
          <p:nvPr/>
        </p:nvSpPr>
        <p:spPr>
          <a:xfrm>
            <a:off x="1485900" y="1478280"/>
            <a:ext cx="3877310" cy="553085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4350"/>
              </a:lnSpc>
              <a:buFontTx/>
              <a:buNone/>
            </a:pPr>
            <a:r>
              <a:rPr lang="en-US" sz="3600" b="1">
                <a:solidFill>
                  <a:srgbClr val="FFFFFF"/>
                </a:solidFill>
                <a:latin typeface="Pretendard Bold" charset="0"/>
                <a:ea typeface="Pretendard Bold" charset="0"/>
                <a:cs typeface="Pretendard Bold" charset="0"/>
              </a:rPr>
              <a:t>내용을 입력해주세요.</a:t>
            </a:r>
            <a:endParaRPr lang="ko-KR" altLang="en-US" sz="3600" b="1">
              <a:solidFill>
                <a:srgbClr val="FFFFFF"/>
              </a:solidFill>
              <a:latin typeface="Pretendard Bold" charset="0"/>
              <a:ea typeface="Pretendard Bold" charset="0"/>
              <a:cs typeface="Pretendard Bold" charset="0"/>
            </a:endParaRPr>
          </a:p>
        </p:txBody>
      </p:sp>
      <p:sp>
        <p:nvSpPr>
          <p:cNvPr id="16" name="Text 1"/>
          <p:cNvSpPr>
            <a:spLocks/>
          </p:cNvSpPr>
          <p:nvPr/>
        </p:nvSpPr>
        <p:spPr>
          <a:xfrm>
            <a:off x="1485900" y="2202180"/>
            <a:ext cx="2324735" cy="33401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625"/>
              </a:lnSpc>
              <a:buFontTx/>
              <a:buNone/>
            </a:pPr>
            <a:r>
              <a:rPr lang="en-US" sz="2175">
                <a:solidFill>
                  <a:srgbClr val="FFFFFF"/>
                </a:solidFill>
                <a:latin typeface="Pretendard Medium" charset="0"/>
                <a:ea typeface="Pretendard Medium" charset="0"/>
                <a:cs typeface="Pretendard Medium" charset="0"/>
              </a:rPr>
              <a:t>내용을 입력해주세요.</a:t>
            </a:r>
            <a:endParaRPr lang="ko-KR" altLang="en-US" sz="2175">
              <a:solidFill>
                <a:srgbClr val="FFFFFF"/>
              </a:solidFill>
              <a:latin typeface="Pretendard Medium" charset="0"/>
              <a:ea typeface="Pretendard Medium" charset="0"/>
              <a:cs typeface="Pretendard Medium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552950" y="8601075"/>
            <a:ext cx="23526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내용을 입력해주세요.</a:t>
            </a:r>
            <a:endParaRPr lang="en-US" sz="2175" dirty="0"/>
          </a:p>
        </p:txBody>
      </p:sp>
      <p:sp>
        <p:nvSpPr>
          <p:cNvPr id="18" name="Conclusion"/>
          <p:cNvSpPr/>
          <p:nvPr/>
        </p:nvSpPr>
        <p:spPr>
          <a:xfrm>
            <a:off x="1485900" y="8601075"/>
            <a:ext cx="15144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Conclusion</a:t>
            </a:r>
            <a:endParaRPr lang="en-US" sz="2175" dirty="0"/>
          </a:p>
        </p:txBody>
      </p:sp>
      <p:sp>
        <p:nvSpPr>
          <p:cNvPr id="19" name="Text 4"/>
          <p:cNvSpPr/>
          <p:nvPr/>
        </p:nvSpPr>
        <p:spPr>
          <a:xfrm>
            <a:off x="1819275" y="3752850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20" name="Text 5"/>
          <p:cNvSpPr/>
          <p:nvPr/>
        </p:nvSpPr>
        <p:spPr>
          <a:xfrm>
            <a:off x="1819275" y="4257675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1" name="Step 01"/>
          <p:cNvSpPr/>
          <p:nvPr/>
        </p:nvSpPr>
        <p:spPr>
          <a:xfrm>
            <a:off x="1819275" y="3143250"/>
            <a:ext cx="13239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01</a:t>
            </a:r>
            <a:endParaRPr lang="en-US" sz="2850" dirty="0"/>
          </a:p>
        </p:txBody>
      </p:sp>
      <p:sp>
        <p:nvSpPr>
          <p:cNvPr id="22" name="Text 7"/>
          <p:cNvSpPr/>
          <p:nvPr/>
        </p:nvSpPr>
        <p:spPr>
          <a:xfrm>
            <a:off x="5838825" y="4257675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3" name="Text 8"/>
          <p:cNvSpPr/>
          <p:nvPr/>
        </p:nvSpPr>
        <p:spPr>
          <a:xfrm>
            <a:off x="5838825" y="3752850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24" name="Step 02"/>
          <p:cNvSpPr/>
          <p:nvPr/>
        </p:nvSpPr>
        <p:spPr>
          <a:xfrm>
            <a:off x="5838825" y="3143250"/>
            <a:ext cx="13716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02</a:t>
            </a:r>
            <a:endParaRPr lang="en-US" sz="2850" dirty="0"/>
          </a:p>
        </p:txBody>
      </p:sp>
      <p:sp>
        <p:nvSpPr>
          <p:cNvPr id="25" name="Text 10"/>
          <p:cNvSpPr/>
          <p:nvPr/>
        </p:nvSpPr>
        <p:spPr>
          <a:xfrm>
            <a:off x="10029825" y="7486650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6" name="Text 11"/>
          <p:cNvSpPr/>
          <p:nvPr/>
        </p:nvSpPr>
        <p:spPr>
          <a:xfrm>
            <a:off x="10029825" y="6981825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27" name="Step 03"/>
          <p:cNvSpPr/>
          <p:nvPr/>
        </p:nvSpPr>
        <p:spPr>
          <a:xfrm>
            <a:off x="10029825" y="6372225"/>
            <a:ext cx="13811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03</a:t>
            </a:r>
            <a:endParaRPr lang="en-US" sz="2850" dirty="0"/>
          </a:p>
        </p:txBody>
      </p:sp>
      <p:sp>
        <p:nvSpPr>
          <p:cNvPr id="28" name="Text 13"/>
          <p:cNvSpPr/>
          <p:nvPr/>
        </p:nvSpPr>
        <p:spPr>
          <a:xfrm>
            <a:off x="14354175" y="7486650"/>
            <a:ext cx="23812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 내용을 입력해주세요.</a:t>
            </a:r>
            <a:endParaRPr lang="en-US" sz="1800" dirty="0"/>
          </a:p>
        </p:txBody>
      </p:sp>
      <p:sp>
        <p:nvSpPr>
          <p:cNvPr id="29" name="Text 14"/>
          <p:cNvSpPr/>
          <p:nvPr/>
        </p:nvSpPr>
        <p:spPr>
          <a:xfrm>
            <a:off x="14354175" y="6981825"/>
            <a:ext cx="23241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25"/>
              </a:lnSpc>
              <a:buNone/>
            </a:pPr>
            <a:r>
              <a:rPr lang="en-US" sz="2175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2175" dirty="0"/>
          </a:p>
        </p:txBody>
      </p:sp>
      <p:sp>
        <p:nvSpPr>
          <p:cNvPr id="30" name="Step 04"/>
          <p:cNvSpPr/>
          <p:nvPr/>
        </p:nvSpPr>
        <p:spPr>
          <a:xfrm>
            <a:off x="14354175" y="6372225"/>
            <a:ext cx="13906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8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Step 04</a:t>
            </a:r>
            <a:endParaRPr lang="en-US" sz="2850" dirty="0"/>
          </a:p>
        </p:txBody>
      </p:sp>
      <p:sp>
        <p:nvSpPr>
          <p:cNvPr id="31" name="Process"/>
          <p:cNvSpPr>
            <a:spLocks/>
          </p:cNvSpPr>
          <p:nvPr/>
        </p:nvSpPr>
        <p:spPr>
          <a:xfrm>
            <a:off x="1485900" y="1003935"/>
            <a:ext cx="1343660" cy="41021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ctr">
            <a:noAutofit/>
          </a:bodyPr>
          <a:lstStyle/>
          <a:p>
            <a:pPr marL="0" indent="0" algn="l">
              <a:lnSpc>
                <a:spcPts val="3300"/>
              </a:lnSpc>
              <a:buFontTx/>
              <a:buNone/>
            </a:pPr>
            <a:r>
              <a:rPr lang="en-US" sz="2700" b="1">
                <a:solidFill>
                  <a:srgbClr val="FFFFFF"/>
                </a:solidFill>
                <a:latin typeface="Pretendard Bold" charset="0"/>
                <a:ea typeface="Pretendard Bold" charset="0"/>
                <a:cs typeface="Pretendard Bold" charset="0"/>
              </a:rPr>
              <a:t>Process</a:t>
            </a:r>
            <a:endParaRPr lang="ko-KR" altLang="en-US" sz="2700" b="1">
              <a:solidFill>
                <a:srgbClr val="FFFFFF"/>
              </a:solidFill>
              <a:latin typeface="Pretendard Bold" charset="0"/>
              <a:ea typeface="Pretendard Bold" charset="0"/>
              <a:cs typeface="Pretendard Bold" charset="0"/>
            </a:endParaRPr>
          </a:p>
        </p:txBody>
      </p:sp>
      <p:sp>
        <p:nvSpPr>
          <p:cNvPr id="32" name="Text 17"/>
          <p:cNvSpPr/>
          <p:nvPr/>
        </p:nvSpPr>
        <p:spPr>
          <a:xfrm>
            <a:off x="4552950" y="9124950"/>
            <a:ext cx="91535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내용을 </a:t>
            </a:r>
            <a:r>
              <a:rPr lang="en-US" sz="1875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미래 과학기술을 선도할 연구자를 발굴하고. </a:t>
            </a:r>
            <a:r>
              <a:rPr lang="en-US" sz="1875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우리의 과학기술 발전</a:t>
            </a:r>
            <a:r>
              <a:rPr lang="en-US" sz="1875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을 위해 기여하겠습니다.</a:t>
            </a:r>
            <a:endParaRPr lang="en-US" sz="1875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CE1F1284-FD1E-4569-951E-330D9B05C1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36" name="그림 34">
            <a:extLst>
              <a:ext uri="{FF2B5EF4-FFF2-40B4-BE49-F238E27FC236}">
                <a16:creationId xmlns:a16="http://schemas.microsoft.com/office/drawing/2014/main" id="{94414C74-9FD3-4FC6-ABFE-DB2A71E586D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9" y="421152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Grp="1" noRot="1" noChangeAspect="1" noMove="1" noResize="1" noEditPoint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635" cy="10287635"/>
          </a:xfrm>
          <a:prstGeom prst="rect">
            <a:avLst/>
          </a:prstGeom>
          <a:noFill/>
        </p:spPr>
      </p:pic>
      <p:pic>
        <p:nvPicPr>
          <p:cNvPr id="3" name="Rectangle 20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47925" y="5219700"/>
            <a:ext cx="657225" cy="2428875"/>
          </a:xfrm>
          <a:prstGeom prst="rect">
            <a:avLst/>
          </a:prstGeom>
        </p:spPr>
      </p:pic>
      <p:pic>
        <p:nvPicPr>
          <p:cNvPr id="4" name="Rectangle 2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00725" y="3400425"/>
            <a:ext cx="657225" cy="4248150"/>
          </a:xfrm>
          <a:prstGeom prst="rect">
            <a:avLst/>
          </a:prstGeom>
        </p:spPr>
      </p:pic>
      <p:pic>
        <p:nvPicPr>
          <p:cNvPr id="5" name="Vector 7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6442075"/>
            <a:ext cx="5930900" cy="478155"/>
          </a:xfrm>
          <a:prstGeom prst="rect">
            <a:avLst/>
          </a:prstGeom>
        </p:spPr>
      </p:pic>
      <p:pic>
        <p:nvPicPr>
          <p:cNvPr id="6" name="Vector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7175500"/>
            <a:ext cx="5930900" cy="478155"/>
          </a:xfrm>
          <a:prstGeom prst="rect">
            <a:avLst/>
          </a:prstGeom>
        </p:spPr>
      </p:pic>
      <p:pic>
        <p:nvPicPr>
          <p:cNvPr id="7" name="Vector 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5651500"/>
            <a:ext cx="5930900" cy="478155"/>
          </a:xfrm>
          <a:prstGeom prst="rect">
            <a:avLst/>
          </a:prstGeom>
        </p:spPr>
      </p:pic>
      <p:pic>
        <p:nvPicPr>
          <p:cNvPr id="8" name="Vector 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4889500"/>
            <a:ext cx="5930900" cy="478155"/>
          </a:xfrm>
          <a:prstGeom prst="rect">
            <a:avLst/>
          </a:prstGeom>
        </p:spPr>
      </p:pic>
      <p:pic>
        <p:nvPicPr>
          <p:cNvPr id="9" name="Vector 1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8325" y="4098925"/>
            <a:ext cx="5930900" cy="478155"/>
          </a:xfrm>
          <a:prstGeom prst="rect">
            <a:avLst/>
          </a:prstGeom>
        </p:spPr>
      </p:pic>
      <p:pic>
        <p:nvPicPr>
          <p:cNvPr id="10" name="Vector 64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005455" y="5772150"/>
            <a:ext cx="2924175" cy="1685925"/>
          </a:xfrm>
          <a:prstGeom prst="rect">
            <a:avLst/>
          </a:prstGeom>
        </p:spPr>
      </p:pic>
      <p:sp>
        <p:nvSpPr>
          <p:cNvPr id="12" name="Text 0"/>
          <p:cNvSpPr>
            <a:spLocks/>
          </p:cNvSpPr>
          <p:nvPr/>
        </p:nvSpPr>
        <p:spPr>
          <a:xfrm>
            <a:off x="1034415" y="1468755"/>
            <a:ext cx="11475720" cy="111633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4350"/>
              </a:lnSpc>
              <a:buFontTx/>
              <a:buNone/>
            </a:pPr>
            <a:r>
              <a:rPr lang="en-US" sz="3600" b="1">
                <a:solidFill>
                  <a:srgbClr val="FFFFFF"/>
                </a:solidFill>
                <a:latin typeface="Pretendard" charset="0"/>
                <a:ea typeface="Pretendard" charset="0"/>
                <a:cs typeface="Pretendard Regular" charset="0"/>
              </a:rPr>
              <a:t>미래 과학기술을 선도할 연구자를 발굴하고,</a:t>
            </a:r>
            <a:br>
              <a:rPr lang="ko-KR" altLang="en-US" sz="3600" b="1">
                <a:solidFill>
                  <a:srgbClr val="FFFFFF"/>
                </a:solidFill>
                <a:latin typeface="Pretendard" charset="0"/>
                <a:ea typeface="Pretendard" charset="0"/>
                <a:cs typeface="Pretendard Regular" charset="0"/>
              </a:rPr>
            </a:br>
            <a:r>
              <a:rPr lang="en-US" sz="3600" b="1">
                <a:solidFill>
                  <a:srgbClr val="1428A0"/>
                </a:solidFill>
                <a:latin typeface="Pretendard" charset="0"/>
                <a:ea typeface="Pretendard" charset="0"/>
                <a:cs typeface="Pretendard ExtraBold" charset="0"/>
              </a:rPr>
              <a:t>우리의 과학기술 발전</a:t>
            </a:r>
            <a:r>
              <a:rPr lang="en-US" sz="3600" b="1">
                <a:solidFill>
                  <a:srgbClr val="FFFFFF"/>
                </a:solidFill>
                <a:latin typeface="Pretendard" charset="0"/>
                <a:ea typeface="Pretendard" charset="0"/>
                <a:cs typeface="Pretendard Regular" charset="0"/>
              </a:rPr>
              <a:t>을 위해 기여하겠습니다.</a:t>
            </a:r>
            <a:endParaRPr lang="ko-KR" altLang="en-US" sz="3600" b="1">
              <a:solidFill>
                <a:srgbClr val="FFFFFF"/>
              </a:solidFill>
              <a:latin typeface="Pretendard" charset="0"/>
              <a:ea typeface="Pretendard" charset="0"/>
              <a:cs typeface="Pretendard Regular" charset="0"/>
            </a:endParaRPr>
          </a:p>
        </p:txBody>
      </p:sp>
      <p:sp>
        <p:nvSpPr>
          <p:cNvPr id="13" name="Sentence 1"/>
          <p:cNvSpPr>
            <a:spLocks/>
          </p:cNvSpPr>
          <p:nvPr/>
        </p:nvSpPr>
        <p:spPr>
          <a:xfrm>
            <a:off x="1034415" y="1002030"/>
            <a:ext cx="6682740" cy="325120"/>
          </a:xfrm>
          <a:prstGeom prst="rect">
            <a:avLst/>
          </a:prstGeom>
          <a:noFill/>
          <a:ln cap="flat" cmpd="sng">
            <a:prstDash/>
          </a:ln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>
              <a:lnSpc>
                <a:spcPts val="2550"/>
              </a:lnSpc>
              <a:buFontTx/>
              <a:buNone/>
            </a:pPr>
            <a:r>
              <a:rPr lang="en-US" sz="2100" b="1">
                <a:solidFill>
                  <a:srgbClr val="1428A0"/>
                </a:solidFill>
                <a:latin typeface="Pretendard Bold" charset="0"/>
                <a:ea typeface="Pretendard Bold" charset="0"/>
                <a:cs typeface="Pretendard Bold" charset="0"/>
              </a:rPr>
              <a:t>Sentence 1</a:t>
            </a:r>
            <a:r>
              <a:rPr lang="en-US" sz="2100" b="1">
                <a:solidFill>
                  <a:srgbClr val="FFFFFF"/>
                </a:solidFill>
                <a:latin typeface="Pretendard Bold" charset="0"/>
                <a:ea typeface="Pretendard Bold" charset="0"/>
                <a:cs typeface="Pretendard Bold" charset="0"/>
              </a:rPr>
              <a:t> </a:t>
            </a:r>
            <a:r>
              <a:rPr lang="en-US" sz="2100">
                <a:solidFill>
                  <a:srgbClr val="FFFFFF"/>
                </a:solidFill>
                <a:latin typeface="Pretendard Regular" charset="0"/>
                <a:ea typeface="Pretendard Regular" charset="0"/>
                <a:cs typeface="Pretendard Regular" charset="0"/>
              </a:rPr>
              <a:t>기획 내용을 작성 해 주세요.</a:t>
            </a:r>
            <a:endParaRPr lang="ko-KR" altLang="en-US" sz="2100">
              <a:solidFill>
                <a:srgbClr val="FFFFFF"/>
              </a:solidFill>
              <a:latin typeface="Pretendard Regular" charset="0"/>
              <a:ea typeface="Pretendard Regular" charset="0"/>
              <a:cs typeface="Pretendard Regular" charset="0"/>
            </a:endParaRPr>
          </a:p>
        </p:txBody>
      </p:sp>
      <p:sp>
        <p:nvSpPr>
          <p:cNvPr id="14" name="name_99"/>
          <p:cNvSpPr/>
          <p:nvPr/>
        </p:nvSpPr>
        <p:spPr>
          <a:xfrm>
            <a:off x="3409950" y="5781675"/>
            <a:ext cx="14478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375"/>
              </a:lnSpc>
              <a:buNone/>
            </a:pPr>
            <a:r>
              <a:rPr lang="en-US" sz="525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99%</a:t>
            </a:r>
            <a:endParaRPr lang="en-US" sz="5250" dirty="0"/>
          </a:p>
        </p:txBody>
      </p:sp>
      <p:sp>
        <p:nvSpPr>
          <p:cNvPr id="15" name="name_204"/>
          <p:cNvSpPr/>
          <p:nvPr/>
        </p:nvSpPr>
        <p:spPr>
          <a:xfrm>
            <a:off x="6953250" y="5000625"/>
            <a:ext cx="24765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325"/>
              </a:lnSpc>
              <a:buNone/>
            </a:pPr>
            <a:r>
              <a:rPr lang="en-US" sz="6900" b="1" dirty="0">
                <a:solidFill>
                  <a:srgbClr val="3A8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204%</a:t>
            </a:r>
            <a:endParaRPr lang="en-US" sz="6900" dirty="0"/>
          </a:p>
        </p:txBody>
      </p:sp>
      <p:sp>
        <p:nvSpPr>
          <p:cNvPr id="16" name="Please provide a description of the plan"/>
          <p:cNvSpPr/>
          <p:nvPr/>
        </p:nvSpPr>
        <p:spPr>
          <a:xfrm>
            <a:off x="11620500" y="409575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➊ Please provide a description of the plan</a:t>
            </a:r>
            <a:endParaRPr lang="en-US" sz="2100" dirty="0"/>
          </a:p>
        </p:txBody>
      </p:sp>
      <p:sp>
        <p:nvSpPr>
          <p:cNvPr id="17" name="Please provide a description of the plan"/>
          <p:cNvSpPr/>
          <p:nvPr/>
        </p:nvSpPr>
        <p:spPr>
          <a:xfrm>
            <a:off x="11620500" y="4886325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➋ Please provide a description of the plan</a:t>
            </a:r>
            <a:endParaRPr lang="en-US" sz="2100" dirty="0"/>
          </a:p>
        </p:txBody>
      </p:sp>
      <p:sp>
        <p:nvSpPr>
          <p:cNvPr id="18" name="Please provide a description of the plan"/>
          <p:cNvSpPr/>
          <p:nvPr/>
        </p:nvSpPr>
        <p:spPr>
          <a:xfrm>
            <a:off x="11620500" y="567690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➌ Please provide a description of the plan</a:t>
            </a:r>
            <a:endParaRPr lang="en-US" sz="2100" dirty="0"/>
          </a:p>
        </p:txBody>
      </p:sp>
      <p:sp>
        <p:nvSpPr>
          <p:cNvPr id="19" name="Please provide a description of the plan"/>
          <p:cNvSpPr/>
          <p:nvPr/>
        </p:nvSpPr>
        <p:spPr>
          <a:xfrm>
            <a:off x="11620500" y="6467475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➍ Please provide a description of the plan</a:t>
            </a:r>
            <a:endParaRPr lang="en-US" sz="2100" dirty="0"/>
          </a:p>
        </p:txBody>
      </p:sp>
      <p:sp>
        <p:nvSpPr>
          <p:cNvPr id="20" name="Please provide a description of the plan"/>
          <p:cNvSpPr/>
          <p:nvPr/>
        </p:nvSpPr>
        <p:spPr>
          <a:xfrm>
            <a:off x="11620500" y="7258050"/>
            <a:ext cx="50958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➎ Please provide a description of the plan</a:t>
            </a:r>
            <a:endParaRPr lang="en-US" sz="21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B1D3A39-8161-4875-8DE0-3824BE081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24" name="그림 34">
            <a:extLst>
              <a:ext uri="{FF2B5EF4-FFF2-40B4-BE49-F238E27FC236}">
                <a16:creationId xmlns:a16="http://schemas.microsoft.com/office/drawing/2014/main" id="{6B177666-E78C-414B-842D-99AF911C7B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" y="538480"/>
            <a:ext cx="5869639" cy="25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Vector 64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18288000" cy="9793605"/>
          </a:xfrm>
          <a:prstGeom prst="rect">
            <a:avLst/>
          </a:prstGeom>
        </p:spPr>
      </p:pic>
      <p:pic>
        <p:nvPicPr>
          <p:cNvPr id="4" name="Rectangle 1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21380" y="3803650"/>
            <a:ext cx="5429250" cy="1390650"/>
          </a:xfrm>
          <a:prstGeom prst="rect">
            <a:avLst/>
          </a:prstGeom>
        </p:spPr>
      </p:pic>
      <p:pic>
        <p:nvPicPr>
          <p:cNvPr id="5" name="Rectangle 19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44355" y="3803650"/>
            <a:ext cx="5429250" cy="1390650"/>
          </a:xfrm>
          <a:prstGeom prst="rect">
            <a:avLst/>
          </a:prstGeom>
        </p:spPr>
      </p:pic>
      <p:pic>
        <p:nvPicPr>
          <p:cNvPr id="6" name="Group 4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892550" y="4137660"/>
            <a:ext cx="695325" cy="714375"/>
          </a:xfrm>
          <a:prstGeom prst="rect">
            <a:avLst/>
          </a:prstGeom>
        </p:spPr>
      </p:pic>
      <p:pic>
        <p:nvPicPr>
          <p:cNvPr id="7" name="Ellipse 45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15525" y="4573270"/>
            <a:ext cx="695325" cy="285750"/>
          </a:xfrm>
          <a:prstGeom prst="rect">
            <a:avLst/>
          </a:prstGeom>
        </p:spPr>
      </p:pic>
      <p:pic>
        <p:nvPicPr>
          <p:cNvPr id="8" name="Ellipse 46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067290" y="4137660"/>
            <a:ext cx="400050" cy="400050"/>
          </a:xfrm>
          <a:prstGeom prst="rect">
            <a:avLst/>
          </a:prstGeom>
        </p:spPr>
      </p:pic>
      <p:pic>
        <p:nvPicPr>
          <p:cNvPr id="9" name="Rectangle 18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421380" y="5508625"/>
            <a:ext cx="5429250" cy="1390650"/>
          </a:xfrm>
          <a:prstGeom prst="rect">
            <a:avLst/>
          </a:prstGeom>
        </p:spPr>
      </p:pic>
      <p:pic>
        <p:nvPicPr>
          <p:cNvPr id="10" name="Rectangle 20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210050" y="8477250"/>
            <a:ext cx="9867900" cy="1123950"/>
          </a:xfrm>
          <a:prstGeom prst="rect">
            <a:avLst/>
          </a:prstGeom>
        </p:spPr>
      </p:pic>
      <p:pic>
        <p:nvPicPr>
          <p:cNvPr id="11" name="Rectangle 19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444355" y="5508625"/>
            <a:ext cx="5429250" cy="1390650"/>
          </a:xfrm>
          <a:prstGeom prst="rect">
            <a:avLst/>
          </a:prstGeom>
        </p:spPr>
      </p:pic>
      <p:pic>
        <p:nvPicPr>
          <p:cNvPr id="12" name="Group 42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892550" y="5842635"/>
            <a:ext cx="695325" cy="714375"/>
          </a:xfrm>
          <a:prstGeom prst="rect">
            <a:avLst/>
          </a:prstGeom>
        </p:spPr>
      </p:pic>
      <p:pic>
        <p:nvPicPr>
          <p:cNvPr id="13" name="Ellipse 45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915525" y="6278245"/>
            <a:ext cx="695325" cy="285750"/>
          </a:xfrm>
          <a:prstGeom prst="rect">
            <a:avLst/>
          </a:prstGeom>
        </p:spPr>
      </p:pic>
      <p:pic>
        <p:nvPicPr>
          <p:cNvPr id="14" name="Ellipse 46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0067290" y="5842635"/>
            <a:ext cx="400050" cy="400050"/>
          </a:xfrm>
          <a:prstGeom prst="rect">
            <a:avLst/>
          </a:prstGeom>
        </p:spPr>
      </p:pic>
      <p:pic>
        <p:nvPicPr>
          <p:cNvPr id="15" name="Group 44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8582025" y="8334375"/>
            <a:ext cx="1133475" cy="28575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7310755" y="1554480"/>
            <a:ext cx="37528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825"/>
              </a:lnSpc>
              <a:buNone/>
            </a:pPr>
            <a:r>
              <a:rPr lang="en-US" sz="3151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입력해주세요.</a:t>
            </a:r>
            <a:endParaRPr lang="en-US" sz="3151" dirty="0"/>
          </a:p>
        </p:txBody>
      </p:sp>
      <p:sp>
        <p:nvSpPr>
          <p:cNvPr id="18" name="Research"/>
          <p:cNvSpPr/>
          <p:nvPr/>
        </p:nvSpPr>
        <p:spPr>
          <a:xfrm>
            <a:off x="8599805" y="1123950"/>
            <a:ext cx="1114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938" dirty="0"/>
          </a:p>
        </p:txBody>
      </p:sp>
      <p:sp>
        <p:nvSpPr>
          <p:cNvPr id="19" name="Text 2"/>
          <p:cNvSpPr/>
          <p:nvPr/>
        </p:nvSpPr>
        <p:spPr>
          <a:xfrm>
            <a:off x="4852035" y="4349115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0" name="Text 3"/>
          <p:cNvSpPr/>
          <p:nvPr/>
        </p:nvSpPr>
        <p:spPr>
          <a:xfrm>
            <a:off x="4852035" y="4137660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1" name="Text 4"/>
          <p:cNvSpPr/>
          <p:nvPr/>
        </p:nvSpPr>
        <p:spPr>
          <a:xfrm>
            <a:off x="10875010" y="4349115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2" name="Text 5"/>
          <p:cNvSpPr/>
          <p:nvPr/>
        </p:nvSpPr>
        <p:spPr>
          <a:xfrm>
            <a:off x="10875010" y="4137660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3" name="Text 6"/>
          <p:cNvSpPr/>
          <p:nvPr/>
        </p:nvSpPr>
        <p:spPr>
          <a:xfrm>
            <a:off x="4852035" y="6054090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4" name="Text 7"/>
          <p:cNvSpPr/>
          <p:nvPr/>
        </p:nvSpPr>
        <p:spPr>
          <a:xfrm>
            <a:off x="4852035" y="5842635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5" name="Text 8"/>
          <p:cNvSpPr/>
          <p:nvPr/>
        </p:nvSpPr>
        <p:spPr>
          <a:xfrm>
            <a:off x="10875010" y="6054090"/>
            <a:ext cx="17430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31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제목을 입력해주세요.</a:t>
            </a:r>
            <a:endParaRPr lang="en-US" sz="1631" dirty="0"/>
          </a:p>
        </p:txBody>
      </p:sp>
      <p:sp>
        <p:nvSpPr>
          <p:cNvPr id="26" name="Text 9"/>
          <p:cNvSpPr/>
          <p:nvPr/>
        </p:nvSpPr>
        <p:spPr>
          <a:xfrm>
            <a:off x="10875010" y="5842635"/>
            <a:ext cx="12858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본문내용을 입력해주세요.</a:t>
            </a:r>
            <a:endParaRPr lang="en-US" sz="989" dirty="0"/>
          </a:p>
        </p:txBody>
      </p:sp>
      <p:sp>
        <p:nvSpPr>
          <p:cNvPr id="27" name="Text 10"/>
          <p:cNvSpPr/>
          <p:nvPr/>
        </p:nvSpPr>
        <p:spPr>
          <a:xfrm>
            <a:off x="10986135" y="3221355"/>
            <a:ext cx="2419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작성해주세요.</a:t>
            </a:r>
            <a:endParaRPr lang="en-US" sz="2024" dirty="0"/>
          </a:p>
        </p:txBody>
      </p:sp>
      <p:sp>
        <p:nvSpPr>
          <p:cNvPr id="28" name="Text 11"/>
          <p:cNvSpPr/>
          <p:nvPr/>
        </p:nvSpPr>
        <p:spPr>
          <a:xfrm>
            <a:off x="8039100" y="8896350"/>
            <a:ext cx="21431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작성해주세요.</a:t>
            </a:r>
            <a:endParaRPr lang="en-US" sz="1800" dirty="0"/>
          </a:p>
        </p:txBody>
      </p:sp>
      <p:sp>
        <p:nvSpPr>
          <p:cNvPr id="29" name="Text 12"/>
          <p:cNvSpPr/>
          <p:nvPr/>
        </p:nvSpPr>
        <p:spPr>
          <a:xfrm>
            <a:off x="4963795" y="3221355"/>
            <a:ext cx="2419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475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타이틀을 작성해주세요.</a:t>
            </a:r>
            <a:endParaRPr lang="en-US" sz="2024" dirty="0"/>
          </a:p>
        </p:txBody>
      </p:sp>
      <p:sp>
        <p:nvSpPr>
          <p:cNvPr id="30" name="Research"/>
          <p:cNvSpPr/>
          <p:nvPr/>
        </p:nvSpPr>
        <p:spPr>
          <a:xfrm>
            <a:off x="5700395" y="2895600"/>
            <a:ext cx="90487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552" b="1" dirty="0">
                <a:solidFill>
                  <a:srgbClr val="3A8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552" dirty="0"/>
          </a:p>
        </p:txBody>
      </p:sp>
      <p:sp>
        <p:nvSpPr>
          <p:cNvPr id="31" name="Research"/>
          <p:cNvSpPr/>
          <p:nvPr/>
        </p:nvSpPr>
        <p:spPr>
          <a:xfrm>
            <a:off x="11723370" y="2895600"/>
            <a:ext cx="90487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552" b="1" dirty="0">
                <a:solidFill>
                  <a:srgbClr val="3A8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552" dirty="0"/>
          </a:p>
        </p:txBody>
      </p:sp>
      <p:sp>
        <p:nvSpPr>
          <p:cNvPr id="32" name="Text 15"/>
          <p:cNvSpPr/>
          <p:nvPr/>
        </p:nvSpPr>
        <p:spPr>
          <a:xfrm>
            <a:off x="4886325" y="2099945"/>
            <a:ext cx="852487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25"/>
              </a:lnSpc>
              <a:buNone/>
            </a:pPr>
            <a:r>
              <a:rPr lang="en-US" sz="1662" dirty="0">
                <a:solidFill>
                  <a:srgbClr val="FFFFFF">
                    <a:alpha val="8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기존의 과학 이론 또는 기술과 차별화되는 창조적이고 원천적인 개념 제안, 이를 구현하는 방법론을 제시.
새로운 과학 현상의 발견이나 원리를 규명하려는 연구.</a:t>
            </a:r>
            <a:endParaRPr lang="en-US" sz="1662" dirty="0"/>
          </a:p>
        </p:txBody>
      </p:sp>
      <p:sp>
        <p:nvSpPr>
          <p:cNvPr id="33" name="Research"/>
          <p:cNvSpPr/>
          <p:nvPr/>
        </p:nvSpPr>
        <p:spPr>
          <a:xfrm>
            <a:off x="8715375" y="8362950"/>
            <a:ext cx="904875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Research</a:t>
            </a:r>
            <a:endParaRPr lang="en-US" sz="1552" dirty="0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F0D8CD7C-3674-4CDD-B7F0-340CCBCA6C1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071875" y="229742"/>
            <a:ext cx="1980000" cy="718700"/>
          </a:xfrm>
          <a:prstGeom prst="rect">
            <a:avLst/>
          </a:prstGeom>
        </p:spPr>
      </p:pic>
      <p:pic>
        <p:nvPicPr>
          <p:cNvPr id="37" name="그림 34">
            <a:extLst>
              <a:ext uri="{FF2B5EF4-FFF2-40B4-BE49-F238E27FC236}">
                <a16:creationId xmlns:a16="http://schemas.microsoft.com/office/drawing/2014/main" id="{19B57270-4E9A-4582-AE08-7BB22604A278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9" y="421152"/>
            <a:ext cx="5410201" cy="23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Pages>12</Pages>
  <Words>523</Words>
  <Characters>0</Characters>
  <Application>Microsoft Office PowerPoint</Application>
  <DocSecurity>0</DocSecurity>
  <PresentationFormat>사용자 지정</PresentationFormat>
  <Lines>0</Lines>
  <Paragraphs>123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Pretendard Regular</vt:lpstr>
      <vt:lpstr>Pretendard ExtraBold</vt:lpstr>
      <vt:lpstr>Pretendard Bold</vt:lpstr>
      <vt:lpstr>Calibri</vt:lpstr>
      <vt:lpstr>Pretendard Black</vt:lpstr>
      <vt:lpstr>맑은 고딕</vt:lpstr>
      <vt:lpstr>Pretendard</vt:lpstr>
      <vt:lpstr>Pretendard Medium</vt:lpstr>
      <vt:lpstr>Arial</vt:lpstr>
      <vt:lpstr>Pretendard SemiBold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양정은/미래기술육성센터/삼성전자</cp:lastModifiedBy>
  <cp:revision>5</cp:revision>
  <dcterms:modified xsi:type="dcterms:W3CDTF">2025-04-21T06:09:23Z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